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699" r:id="rId3"/>
  </p:sldMasterIdLst>
  <p:notesMasterIdLst>
    <p:notesMasterId r:id="rId18"/>
  </p:notesMasterIdLst>
  <p:sldIdLst>
    <p:sldId id="257" r:id="rId4"/>
    <p:sldId id="258" r:id="rId5"/>
    <p:sldId id="259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3B0B6-9149-48DC-A598-A6EF4F96E9FA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94E8-49D3-4BDD-9A27-BEF1B071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B8B04-CF41-46AB-8556-9F979C625E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A180C-27CA-461C-A133-FA8BC1243E6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E92F5-712F-4FBD-BAF4-1C3BBF6D982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CF070-B815-4031-B535-BDFA7ACFF0F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67CB5-D255-4084-9238-DD7F86B9FE3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41E34-8A45-44F6-B08C-363AB6EAF61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</a:rPr>
              <a:t>Students who take AP courses and exams are much more likely than their peers to complete a bachelor’s degree in four years or less. </a:t>
            </a:r>
          </a:p>
          <a:p>
            <a:pPr eaLnBrk="1" hangingPunct="1">
              <a:spcBef>
                <a:spcPct val="50000"/>
              </a:spcBef>
            </a:pPr>
            <a:endParaRPr lang="en-US" sz="60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60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60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latin typeface="Times New Roman" pitchFamily="18" charset="0"/>
              </a:rPr>
              <a:t>Source: Camara, Wayne. (2003). College Persistence, Graduation, and Remediation</a:t>
            </a:r>
            <a:r>
              <a:rPr lang="en-US" i="1" smtClean="0">
                <a:latin typeface="Times New Roman" pitchFamily="18" charset="0"/>
              </a:rPr>
              <a:t>. College Board Research Notes (RN-19). </a:t>
            </a:r>
            <a:r>
              <a:rPr lang="en-US" smtClean="0">
                <a:latin typeface="Times New Roman" pitchFamily="18" charset="0"/>
              </a:rPr>
              <a:t>New York, NY: College Board.</a:t>
            </a:r>
          </a:p>
          <a:p>
            <a:pPr eaLnBrk="1" hangingPunct="1"/>
            <a:endParaRPr lang="en-US" sz="9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12833-0C5C-409D-AF78-355E01B3D95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9A87B-2FF7-4072-B397-7202E9C0198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D565D-F4DD-48EA-8549-72ECE0DDB01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D598B-3B51-4067-964D-A69CB06659D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BAF21-D41D-4274-960A-041DF92E2F7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005CA-8297-4906-8E91-D1FFA475BBB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489FD-8959-4B63-9465-AFD32DEE2F0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6863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843088"/>
            <a:ext cx="8305800" cy="417671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59137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3235-DDF7-447D-B35C-BE5761FC7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6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96E7-0393-444E-A822-0D9BC935C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8E3A-A7CB-49D9-8639-3A93849EB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1F50-B0CE-44F9-95AC-F8722D144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2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92E0-6F56-4071-A1E5-E9F3C6829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46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98BC-4B61-4BCA-9847-B05CCAE5B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B1BF-1D1E-43AB-BEC3-559C9871E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2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300E-9FA4-4CC4-BB8B-8AAE2D90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33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13F0-1BDC-4D40-924B-4E3CE9442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9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E043-58D3-4672-92EA-9F556339D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05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C6FB-0E36-47DC-BC15-7650ADBF2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3235-DDF7-447D-B35C-BE5761FC7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83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96E7-0393-444E-A822-0D9BC935C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24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8E3A-A7CB-49D9-8639-3A93849EB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92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1F50-B0CE-44F9-95AC-F8722D144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91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92E0-6F56-4071-A1E5-E9F3C6829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59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98BC-4B61-4BCA-9847-B05CCAE5B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5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B1BF-1D1E-43AB-BEC3-559C9871E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96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300E-9FA4-4CC4-BB8B-8AAE2D90D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0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13F0-1BDC-4D40-924B-4E3CE9442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3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E043-58D3-4672-92EA-9F556339D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41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C6FB-0E36-47DC-BC15-7650ADBF2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CDF32C-D04C-48B6-8FF8-F2E2349987D8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B7D504-744B-4C70-9972-0F9F734B6BF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0740F-0E8E-42E4-902C-2917031E0EA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0740F-0E8E-42E4-902C-2917031E0EA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2667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3333FF"/>
                </a:solidFill>
              </a:rPr>
              <a:t>AP ENGLISH LITERATURE &amp;  COMPOSITION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FOR THE PREPARED</a:t>
            </a:r>
          </a:p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Not just</a:t>
            </a:r>
          </a:p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THE ELITE</a:t>
            </a:r>
          </a:p>
        </p:txBody>
      </p:sp>
    </p:spTree>
    <p:extLst>
      <p:ext uri="{BB962C8B-B14F-4D97-AF65-F5344CB8AC3E}">
        <p14:creationId xmlns:p14="http://schemas.microsoft.com/office/powerpoint/2010/main" val="12573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the essays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mtClean="0"/>
              <a:t>Each essay is scored on a zero to 9 scale</a:t>
            </a:r>
          </a:p>
          <a:p>
            <a:pPr eaLnBrk="1" hangingPunct="1"/>
            <a:r>
              <a:rPr lang="en-US" smtClean="0"/>
              <a:t>Each essay is worth </a:t>
            </a:r>
            <a:r>
              <a:rPr lang="en-US" b="1" smtClean="0">
                <a:solidFill>
                  <a:srgbClr val="FF0000"/>
                </a:solidFill>
              </a:rPr>
              <a:t>18.33%</a:t>
            </a:r>
            <a:r>
              <a:rPr lang="en-US" smtClean="0"/>
              <a:t> of the exam</a:t>
            </a:r>
          </a:p>
          <a:p>
            <a:pPr eaLnBrk="1" hangingPunct="1"/>
            <a:r>
              <a:rPr lang="en-US" smtClean="0"/>
              <a:t>A score of 5 is the minimum acceptable</a:t>
            </a:r>
          </a:p>
          <a:p>
            <a:pPr eaLnBrk="1" hangingPunct="1"/>
            <a:r>
              <a:rPr lang="en-US" smtClean="0"/>
              <a:t>Essays are read by college English professors and high school AP teachers</a:t>
            </a:r>
          </a:p>
          <a:p>
            <a:pPr eaLnBrk="1" hangingPunct="1"/>
            <a:r>
              <a:rPr lang="en-US" smtClean="0"/>
              <a:t>About 60% college 40% high school</a:t>
            </a:r>
          </a:p>
          <a:p>
            <a:pPr eaLnBrk="1" hangingPunct="1"/>
            <a:r>
              <a:rPr lang="en-US" smtClean="0"/>
              <a:t>Scores are double and triple checked</a:t>
            </a:r>
          </a:p>
          <a:p>
            <a:pPr eaLnBrk="1" hangingPunct="1"/>
            <a:r>
              <a:rPr lang="en-US" smtClean="0"/>
              <a:t>Scores are correlated with m.c. scores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2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524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000">
                <a:solidFill>
                  <a:srgbClr val="FFFF99"/>
                </a:solidFill>
              </a:rPr>
              <a:t>Readers are trained vigorously</a:t>
            </a:r>
          </a:p>
        </p:txBody>
      </p:sp>
    </p:spTree>
    <p:extLst>
      <p:ext uri="{BB962C8B-B14F-4D97-AF65-F5344CB8AC3E}">
        <p14:creationId xmlns:p14="http://schemas.microsoft.com/office/powerpoint/2010/main" val="8754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the MATH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Students who get a multiple choice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final score of </a:t>
            </a:r>
            <a:r>
              <a:rPr lang="en-US" sz="4000" smtClean="0"/>
              <a:t>33</a:t>
            </a:r>
            <a:r>
              <a:rPr lang="en-US" smtClean="0"/>
              <a:t> or better</a:t>
            </a:r>
          </a:p>
          <a:p>
            <a:pPr algn="ctr" eaLnBrk="1" hangingPunct="1">
              <a:buFontTx/>
              <a:buNone/>
            </a:pPr>
            <a:r>
              <a:rPr lang="en-US" sz="4000" smtClean="0"/>
              <a:t>AND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Score at least a five on each essay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Will have enough points to get an exam grade of </a:t>
            </a:r>
            <a:r>
              <a:rPr lang="en-US" sz="440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71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ESSAY SECTION MATH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Write three mediocre essays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Get a 5 on each (barely passing)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Adjusted score = 45+ points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45 points = exam score of 3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But….</a:t>
            </a:r>
            <a:r>
              <a:rPr lang="en-US" sz="3600" b="1" smtClean="0"/>
              <a:t>SKIP ONE ESSAY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You would need 8s on the other two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Therefore – write all 3 essays</a:t>
            </a:r>
          </a:p>
        </p:txBody>
      </p:sp>
    </p:spTree>
    <p:extLst>
      <p:ext uri="{BB962C8B-B14F-4D97-AF65-F5344CB8AC3E}">
        <p14:creationId xmlns:p14="http://schemas.microsoft.com/office/powerpoint/2010/main" val="25215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63762"/>
          </a:xfrm>
        </p:spPr>
        <p:txBody>
          <a:bodyPr/>
          <a:lstStyle/>
          <a:p>
            <a:r>
              <a:rPr lang="en-US" dirty="0" smtClean="0"/>
              <a:t>Essay Scoring</a:t>
            </a:r>
            <a:br>
              <a:rPr lang="en-US" dirty="0" smtClean="0"/>
            </a:br>
            <a:r>
              <a:rPr lang="en-US" dirty="0" smtClean="0"/>
              <a:t>We will practice scoring on</a:t>
            </a:r>
            <a:br>
              <a:rPr lang="en-US" dirty="0" smtClean="0"/>
            </a:br>
            <a:r>
              <a:rPr lang="en-US" dirty="0" smtClean="0"/>
              <a:t>this prose essay: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28956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/>
              <a:t>Fasting Feasting  2008</a:t>
            </a:r>
          </a:p>
        </p:txBody>
      </p:sp>
    </p:spTree>
    <p:extLst>
      <p:ext uri="{BB962C8B-B14F-4D97-AF65-F5344CB8AC3E}">
        <p14:creationId xmlns:p14="http://schemas.microsoft.com/office/powerpoint/2010/main" val="92077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 and College Success</a:t>
            </a:r>
            <a:r>
              <a:rPr lang="en-US" sz="3200" baseline="30000" smtClean="0"/>
              <a:t>™</a:t>
            </a:r>
            <a:endParaRPr lang="en-US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80168"/>
              </p:ext>
            </p:extLst>
          </p:nvPr>
        </p:nvGraphicFramePr>
        <p:xfrm>
          <a:off x="4249287" y="1600200"/>
          <a:ext cx="5009069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6350000" imgH="5969000" progId="MSGraph.Chart.8">
                  <p:embed/>
                </p:oleObj>
              </mc:Choice>
              <mc:Fallback>
                <p:oleObj name="Chart" r:id="rId4" imgW="6350000" imgH="59690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287" y="1600200"/>
                        <a:ext cx="5009069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0577" y="1524000"/>
            <a:ext cx="38862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Univers LT Std 45 Light" charset="0"/>
              </a:rPr>
              <a:t>Students who take AP courses and exams are much more likely than their peers to complete a bachelor’s degree in four years or less.</a:t>
            </a:r>
            <a:endParaRPr lang="en-US" sz="2800" dirty="0">
              <a:latin typeface="Trebuchet MS" pitchFamily="34" charset="0"/>
            </a:endParaRPr>
          </a:p>
          <a:p>
            <a:pPr algn="l">
              <a:spcBef>
                <a:spcPct val="50000"/>
              </a:spcBef>
            </a:pPr>
            <a:endParaRPr lang="en-US" sz="800" dirty="0">
              <a:latin typeface="Trebuchet MS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b="1" dirty="0">
                <a:latin typeface="Serifa 45 Light" charset="0"/>
              </a:rPr>
              <a:t>Source:</a:t>
            </a:r>
            <a:r>
              <a:rPr lang="en-US" sz="1600" dirty="0">
                <a:latin typeface="Univers LT Std 45 Light" charset="0"/>
              </a:rPr>
              <a:t> </a:t>
            </a:r>
            <a:r>
              <a:rPr lang="en-US" sz="1600" dirty="0" err="1">
                <a:latin typeface="Univers LT Std 45 Light" charset="0"/>
              </a:rPr>
              <a:t>Camara</a:t>
            </a:r>
            <a:r>
              <a:rPr lang="en-US" sz="1600" dirty="0">
                <a:latin typeface="Univers LT Std 45 Light" charset="0"/>
              </a:rPr>
              <a:t>, Wayne (2003). </a:t>
            </a:r>
            <a:br>
              <a:rPr lang="en-US" sz="1600" dirty="0">
                <a:latin typeface="Univers LT Std 45 Light" charset="0"/>
              </a:rPr>
            </a:br>
            <a:r>
              <a:rPr lang="en-US" sz="1600" dirty="0">
                <a:latin typeface="Univers LT Std 45 Light" charset="0"/>
              </a:rPr>
              <a:t>College Persistence, Graduation, and Remediation</a:t>
            </a:r>
            <a:r>
              <a:rPr lang="en-US" sz="1600" i="1" dirty="0">
                <a:latin typeface="Univers LT Std 45 Light" charset="0"/>
              </a:rPr>
              <a:t>. College Board Research Notes (RN-19). </a:t>
            </a:r>
            <a:r>
              <a:rPr lang="en-US" sz="1600" dirty="0">
                <a:latin typeface="Univers LT Std 45 Light" charset="0"/>
              </a:rPr>
              <a:t>New York, NY: </a:t>
            </a:r>
            <a:br>
              <a:rPr lang="en-US" sz="1600" dirty="0">
                <a:latin typeface="Univers LT Std 45 Light" charset="0"/>
              </a:rPr>
            </a:br>
            <a:r>
              <a:rPr lang="en-US" sz="1600" dirty="0">
                <a:latin typeface="Univers LT Std 45 Light" charset="0"/>
              </a:rPr>
              <a:t>College Board.</a:t>
            </a:r>
            <a:endParaRPr lang="en-US" sz="1600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4050" y="1349375"/>
          <a:ext cx="7635875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5" imgW="9524910" imgH="5171937" progId="Excel.Sheet.8">
                  <p:embed/>
                </p:oleObj>
              </mc:Choice>
              <mc:Fallback>
                <p:oleObj name="Chart" r:id="rId5" imgW="9524910" imgH="51719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349375"/>
                        <a:ext cx="7635875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63538" y="5816600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200" i="1"/>
              <a:t>NACAC Admission Trends Survey, 2001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Serifa 45 Light" charset="0"/>
              </a:rPr>
              <a:t>Factors Influencing</a:t>
            </a:r>
            <a:br>
              <a:rPr lang="en-US" smtClean="0">
                <a:latin typeface="Serifa 45 Light" charset="0"/>
              </a:rPr>
            </a:br>
            <a:r>
              <a:rPr lang="en-US" smtClean="0">
                <a:latin typeface="Serifa 45 Light" charset="0"/>
              </a:rPr>
              <a:t>Admission Decisions–2001</a:t>
            </a:r>
            <a:br>
              <a:rPr lang="en-US" smtClean="0">
                <a:latin typeface="Serifa 45 Light" charset="0"/>
              </a:rPr>
            </a:br>
            <a:endParaRPr lang="en-US" sz="200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5135562"/>
          </a:xfrm>
        </p:spPr>
        <p:txBody>
          <a:bodyPr/>
          <a:lstStyle/>
          <a:p>
            <a:pPr algn="l" eaLnBrk="1" hangingPunct="1"/>
            <a:r>
              <a:rPr lang="en-US" sz="4800" smtClean="0">
                <a:latin typeface="AGaramond Bold" pitchFamily="18" charset="0"/>
              </a:rPr>
              <a:t>"Education </a:t>
            </a:r>
            <a:br>
              <a:rPr lang="en-US" sz="4800" smtClean="0">
                <a:latin typeface="AGaramond Bold" pitchFamily="18" charset="0"/>
              </a:rPr>
            </a:br>
            <a:r>
              <a:rPr lang="en-US" sz="4800" smtClean="0">
                <a:latin typeface="AGaramond Bold" pitchFamily="18" charset="0"/>
              </a:rPr>
              <a:t>is what survives when</a:t>
            </a:r>
            <a:br>
              <a:rPr lang="en-US" sz="4800" smtClean="0">
                <a:latin typeface="AGaramond Bold" pitchFamily="18" charset="0"/>
              </a:rPr>
            </a:br>
            <a:r>
              <a:rPr lang="en-US" sz="4800" smtClean="0">
                <a:latin typeface="AGaramond Bold" pitchFamily="18" charset="0"/>
              </a:rPr>
              <a:t>what has been learned </a:t>
            </a:r>
            <a:br>
              <a:rPr lang="en-US" sz="4800" smtClean="0">
                <a:latin typeface="AGaramond Bold" pitchFamily="18" charset="0"/>
              </a:rPr>
            </a:br>
            <a:r>
              <a:rPr lang="en-US" sz="4800" smtClean="0">
                <a:latin typeface="AGaramond Bold" pitchFamily="18" charset="0"/>
              </a:rPr>
              <a:t>has been forgotten."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200" smtClean="0">
                <a:latin typeface="AGaramond Bold" pitchFamily="18" charset="0"/>
              </a:rPr>
              <a:t>B.F. Skinner.</a:t>
            </a:r>
          </a:p>
        </p:txBody>
      </p:sp>
    </p:spTree>
    <p:extLst>
      <p:ext uri="{BB962C8B-B14F-4D97-AF65-F5344CB8AC3E}">
        <p14:creationId xmlns:p14="http://schemas.microsoft.com/office/powerpoint/2010/main" val="3828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733800" cy="1371600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KNOW THE </a:t>
            </a:r>
            <a:br>
              <a:rPr lang="en-US" sz="4000" b="1" smtClean="0"/>
            </a:br>
            <a:r>
              <a:rPr lang="en-US" sz="4000" b="1" smtClean="0"/>
              <a:t>ENEMY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828800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The AP English Literature </a:t>
            </a:r>
          </a:p>
          <a:p>
            <a:pPr algn="l" eaLnBrk="1" hangingPunct="1"/>
            <a:r>
              <a:rPr lang="en-US" sz="4000" b="1" smtClean="0"/>
              <a:t>and Composition Exam</a:t>
            </a:r>
          </a:p>
        </p:txBody>
      </p:sp>
    </p:spTree>
    <p:extLst>
      <p:ext uri="{BB962C8B-B14F-4D97-AF65-F5344CB8AC3E}">
        <p14:creationId xmlns:p14="http://schemas.microsoft.com/office/powerpoint/2010/main" val="8941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DO THE SCORES MEAN?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400" smtClean="0"/>
              <a:t>5 = extremely well qualified 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smtClean="0"/>
              <a:t>4 = well qualified   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smtClean="0"/>
              <a:t>3 = qualified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smtClean="0"/>
              <a:t>2 = possibly qualified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smtClean="0"/>
              <a:t>1 = no recommendation</a:t>
            </a:r>
          </a:p>
          <a:p>
            <a:pPr eaLnBrk="1" hangingPunct="1">
              <a:lnSpc>
                <a:spcPct val="90000"/>
              </a:lnSpc>
            </a:pPr>
            <a:endParaRPr lang="en-US" sz="3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400" smtClean="0"/>
              <a:t>remember, AP</a:t>
            </a:r>
            <a:r>
              <a:rPr lang="en-US" sz="3400" baseline="30000" smtClean="0"/>
              <a:t>©</a:t>
            </a:r>
            <a:r>
              <a:rPr lang="en-US" sz="3400" smtClean="0"/>
              <a:t> exam is an EXIT exam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400" smtClean="0"/>
          </a:p>
        </p:txBody>
      </p:sp>
    </p:spTree>
    <p:extLst>
      <p:ext uri="{BB962C8B-B14F-4D97-AF65-F5344CB8AC3E}">
        <p14:creationId xmlns:p14="http://schemas.microsoft.com/office/powerpoint/2010/main" val="18795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DO THE SCORES MEAN?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5 = COLLEGE  A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4 = COLLEGE  A-/B+/B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3 = COLLEGE  B-/C+/C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2 = COLLEGE  C-/D+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1 = COLLEGE  D or lower</a:t>
            </a:r>
          </a:p>
          <a:p>
            <a:pPr eaLnBrk="1" hangingPunct="1">
              <a:lnSpc>
                <a:spcPct val="90000"/>
              </a:lnSpc>
            </a:pPr>
            <a:endParaRPr lang="en-US" sz="36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remember, AP</a:t>
            </a:r>
            <a:r>
              <a:rPr lang="en-US" baseline="30000" smtClean="0">
                <a:solidFill>
                  <a:srgbClr val="FF0000"/>
                </a:solidFill>
              </a:rPr>
              <a:t>©</a:t>
            </a:r>
            <a:r>
              <a:rPr lang="en-US" smtClean="0">
                <a:solidFill>
                  <a:srgbClr val="FF0000"/>
                </a:solidFill>
              </a:rPr>
              <a:t> exam is an EXIT exam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30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English Lit. and Comp.</a:t>
            </a:r>
            <a:br>
              <a:rPr lang="en-US" sz="4000" smtClean="0"/>
            </a:br>
            <a:r>
              <a:rPr lang="en-US" sz="4000" smtClean="0"/>
              <a:t>two parts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1 hour long </a:t>
            </a:r>
          </a:p>
          <a:p>
            <a:pPr eaLnBrk="1" hangingPunct="1"/>
            <a:r>
              <a:rPr lang="en-US" smtClean="0"/>
              <a:t>Multiple choice</a:t>
            </a:r>
          </a:p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45% of total score</a:t>
            </a:r>
          </a:p>
          <a:p>
            <a:pPr eaLnBrk="1" hangingPunct="1"/>
            <a:r>
              <a:rPr lang="en-US" smtClean="0"/>
              <a:t>50 to 60 multiple choice questions</a:t>
            </a:r>
          </a:p>
          <a:p>
            <a:pPr lvl="1" eaLnBrk="1" hangingPunct="1"/>
            <a:r>
              <a:rPr lang="en-US" smtClean="0"/>
              <a:t>Each question has five choices</a:t>
            </a:r>
          </a:p>
          <a:p>
            <a:pPr lvl="1" eaLnBrk="1" hangingPunct="1"/>
            <a:r>
              <a:rPr lang="en-US" smtClean="0"/>
              <a:t>No Penalty for wrong answers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2 hours long </a:t>
            </a:r>
          </a:p>
          <a:p>
            <a:pPr eaLnBrk="1" hangingPunct="1"/>
            <a:r>
              <a:rPr lang="en-US" smtClean="0"/>
              <a:t>Free response</a:t>
            </a:r>
          </a:p>
          <a:p>
            <a:pPr eaLnBrk="1" hangingPunct="1"/>
            <a:r>
              <a:rPr lang="en-US" smtClean="0"/>
              <a:t>55% of total score</a:t>
            </a:r>
          </a:p>
          <a:p>
            <a:pPr eaLnBrk="1" hangingPunct="1"/>
            <a:r>
              <a:rPr lang="en-US" smtClean="0"/>
              <a:t>Three essays</a:t>
            </a:r>
          </a:p>
          <a:p>
            <a:pPr lvl="1" eaLnBrk="1" hangingPunct="1"/>
            <a:r>
              <a:rPr lang="en-US" smtClean="0"/>
              <a:t>Poetry selection</a:t>
            </a:r>
          </a:p>
          <a:p>
            <a:pPr lvl="1" eaLnBrk="1" hangingPunct="1"/>
            <a:r>
              <a:rPr lang="en-US" smtClean="0"/>
              <a:t>Prose selection</a:t>
            </a:r>
          </a:p>
          <a:p>
            <a:pPr lvl="1" eaLnBrk="1" hangingPunct="1"/>
            <a:r>
              <a:rPr lang="en-US" smtClean="0"/>
              <a:t>Open question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9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the Multiple Choice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Correct answers count 1 point each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Blanks (no response) count zero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Wrong answers count zero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About </a:t>
            </a:r>
            <a:r>
              <a:rPr lang="en-US" b="1" smtClean="0">
                <a:solidFill>
                  <a:srgbClr val="FF0000"/>
                </a:solidFill>
              </a:rPr>
              <a:t>56%</a:t>
            </a:r>
            <a:r>
              <a:rPr lang="en-US" smtClean="0"/>
              <a:t> is the minimum needed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The multiple choice section is scored before the essays are read</a:t>
            </a:r>
          </a:p>
        </p:txBody>
      </p:sp>
    </p:spTree>
    <p:extLst>
      <p:ext uri="{BB962C8B-B14F-4D97-AF65-F5344CB8AC3E}">
        <p14:creationId xmlns:p14="http://schemas.microsoft.com/office/powerpoint/2010/main" val="41202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466</Words>
  <Application>Microsoft Office PowerPoint</Application>
  <PresentationFormat>On-screen Show (4:3)</PresentationFormat>
  <Paragraphs>94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Apex</vt:lpstr>
      <vt:lpstr>Default Design</vt:lpstr>
      <vt:lpstr>1_Default Design</vt:lpstr>
      <vt:lpstr>Chart</vt:lpstr>
      <vt:lpstr>AP ENGLISH LITERATURE &amp;  COMPOSITION</vt:lpstr>
      <vt:lpstr>AP and College Success™</vt:lpstr>
      <vt:lpstr>Factors Influencing Admission Decisions–2001 </vt:lpstr>
      <vt:lpstr>"Education  is what survives when what has been learned  has been forgotten."   B.F. Skinner.</vt:lpstr>
      <vt:lpstr>KNOW THE  ENEMY</vt:lpstr>
      <vt:lpstr>WHAT DO THE SCORES MEAN?</vt:lpstr>
      <vt:lpstr>WHAT DO THE SCORES MEAN?</vt:lpstr>
      <vt:lpstr>English Lit. and Comp. two parts</vt:lpstr>
      <vt:lpstr>Scoring the Multiple Choice</vt:lpstr>
      <vt:lpstr>Scoring the essays</vt:lpstr>
      <vt:lpstr>PowerPoint Presentation</vt:lpstr>
      <vt:lpstr>Do the MATH</vt:lpstr>
      <vt:lpstr>ESSAY SECTION MATH</vt:lpstr>
      <vt:lpstr>Essay Scoring We will practice scoring on this prose essay: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ENGLISH LITERATURE &amp;  COMPOSITION</dc:title>
  <dc:creator>Guest</dc:creator>
  <cp:lastModifiedBy>Guest</cp:lastModifiedBy>
  <cp:revision>1</cp:revision>
  <dcterms:created xsi:type="dcterms:W3CDTF">2012-09-27T11:13:30Z</dcterms:created>
  <dcterms:modified xsi:type="dcterms:W3CDTF">2012-09-27T14:23:31Z</dcterms:modified>
</cp:coreProperties>
</file>