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9" r:id="rId4"/>
    <p:sldId id="258"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charset="0"/>
        <a:ea typeface="+mn-ea"/>
        <a:cs typeface="+mn-cs"/>
      </a:defRPr>
    </a:lvl1pPr>
    <a:lvl2pPr marL="457200" algn="l" rtl="0" eaLnBrk="0" fontAlgn="base" hangingPunct="0">
      <a:spcBef>
        <a:spcPct val="0"/>
      </a:spcBef>
      <a:spcAft>
        <a:spcPct val="0"/>
      </a:spcAft>
      <a:defRPr kern="1200">
        <a:solidFill>
          <a:schemeClr val="tx1"/>
        </a:solidFill>
        <a:latin typeface="Comic Sans MS" charset="0"/>
        <a:ea typeface="+mn-ea"/>
        <a:cs typeface="+mn-cs"/>
      </a:defRPr>
    </a:lvl2pPr>
    <a:lvl3pPr marL="914400" algn="l" rtl="0" eaLnBrk="0" fontAlgn="base" hangingPunct="0">
      <a:spcBef>
        <a:spcPct val="0"/>
      </a:spcBef>
      <a:spcAft>
        <a:spcPct val="0"/>
      </a:spcAft>
      <a:defRPr kern="1200">
        <a:solidFill>
          <a:schemeClr val="tx1"/>
        </a:solidFill>
        <a:latin typeface="Comic Sans MS" charset="0"/>
        <a:ea typeface="+mn-ea"/>
        <a:cs typeface="+mn-cs"/>
      </a:defRPr>
    </a:lvl3pPr>
    <a:lvl4pPr marL="1371600" algn="l" rtl="0" eaLnBrk="0" fontAlgn="base" hangingPunct="0">
      <a:spcBef>
        <a:spcPct val="0"/>
      </a:spcBef>
      <a:spcAft>
        <a:spcPct val="0"/>
      </a:spcAft>
      <a:defRPr kern="1200">
        <a:solidFill>
          <a:schemeClr val="tx1"/>
        </a:solidFill>
        <a:latin typeface="Comic Sans MS" charset="0"/>
        <a:ea typeface="+mn-ea"/>
        <a:cs typeface="+mn-cs"/>
      </a:defRPr>
    </a:lvl4pPr>
    <a:lvl5pPr marL="1828800" algn="l" rtl="0" eaLnBrk="0" fontAlgn="base" hangingPunct="0">
      <a:spcBef>
        <a:spcPct val="0"/>
      </a:spcBef>
      <a:spcAft>
        <a:spcPct val="0"/>
      </a:spcAft>
      <a:defRPr kern="1200">
        <a:solidFill>
          <a:schemeClr val="tx1"/>
        </a:solidFill>
        <a:latin typeface="Comic Sans MS" charset="0"/>
        <a:ea typeface="+mn-ea"/>
        <a:cs typeface="+mn-cs"/>
      </a:defRPr>
    </a:lvl5pPr>
    <a:lvl6pPr marL="2286000" algn="l" defTabSz="457200" rtl="0" eaLnBrk="1" latinLnBrk="0" hangingPunct="1">
      <a:defRPr kern="1200">
        <a:solidFill>
          <a:schemeClr val="tx1"/>
        </a:solidFill>
        <a:latin typeface="Comic Sans MS" charset="0"/>
        <a:ea typeface="+mn-ea"/>
        <a:cs typeface="+mn-cs"/>
      </a:defRPr>
    </a:lvl6pPr>
    <a:lvl7pPr marL="2743200" algn="l" defTabSz="457200" rtl="0" eaLnBrk="1" latinLnBrk="0" hangingPunct="1">
      <a:defRPr kern="1200">
        <a:solidFill>
          <a:schemeClr val="tx1"/>
        </a:solidFill>
        <a:latin typeface="Comic Sans MS" charset="0"/>
        <a:ea typeface="+mn-ea"/>
        <a:cs typeface="+mn-cs"/>
      </a:defRPr>
    </a:lvl7pPr>
    <a:lvl8pPr marL="3200400" algn="l" defTabSz="457200" rtl="0" eaLnBrk="1" latinLnBrk="0" hangingPunct="1">
      <a:defRPr kern="1200">
        <a:solidFill>
          <a:schemeClr val="tx1"/>
        </a:solidFill>
        <a:latin typeface="Comic Sans MS" charset="0"/>
        <a:ea typeface="+mn-ea"/>
        <a:cs typeface="+mn-cs"/>
      </a:defRPr>
    </a:lvl8pPr>
    <a:lvl9pPr marL="3657600" algn="l" defTabSz="457200" rtl="0" eaLnBrk="1" latinLnBrk="0" hangingPunct="1">
      <a:defRPr kern="1200">
        <a:solidFill>
          <a:schemeClr val="tx1"/>
        </a:solidFill>
        <a:latin typeface="Comic Sans M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2BD5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65728" autoAdjust="0"/>
  </p:normalViewPr>
  <p:slideViewPr>
    <p:cSldViewPr>
      <p:cViewPr varScale="1">
        <p:scale>
          <a:sx n="75" d="100"/>
          <a:sy n="75" d="100"/>
        </p:scale>
        <p:origin x="-271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endParaRPr lang="en-US"/>
          </a:p>
        </p:txBody>
      </p:sp>
      <p:sp>
        <p:nvSpPr>
          <p:cNvPr id="8195"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endParaRPr lang="en-US"/>
          </a:p>
        </p:txBody>
      </p:sp>
      <p:sp>
        <p:nvSpPr>
          <p:cNvPr id="8196"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endParaRPr lang="en-US"/>
          </a:p>
        </p:txBody>
      </p:sp>
      <p:sp>
        <p:nvSpPr>
          <p:cNvPr id="8197"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defRPr>
            </a:lvl1pPr>
          </a:lstStyle>
          <a:p>
            <a:fld id="{E2EC6C53-A532-EC4D-A750-97F61251EB6B}" type="slidenum">
              <a:rPr lang="en-US"/>
              <a:pPr/>
              <a:t>‹#›</a:t>
            </a:fld>
            <a:endParaRPr lang="en-US"/>
          </a:p>
        </p:txBody>
      </p:sp>
    </p:spTree>
    <p:extLst>
      <p:ext uri="{BB962C8B-B14F-4D97-AF65-F5344CB8AC3E}">
        <p14:creationId xmlns:p14="http://schemas.microsoft.com/office/powerpoint/2010/main" val="3072511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defRPr>
            </a:lvl1pPr>
          </a:lstStyle>
          <a:p>
            <a:fld id="{98942EDC-D2F3-EC43-8903-A86D199626E2}" type="slidenum">
              <a:rPr lang="en-US"/>
              <a:pPr/>
              <a:t>‹#›</a:t>
            </a:fld>
            <a:endParaRPr lang="en-US"/>
          </a:p>
        </p:txBody>
      </p:sp>
    </p:spTree>
    <p:extLst>
      <p:ext uri="{BB962C8B-B14F-4D97-AF65-F5344CB8AC3E}">
        <p14:creationId xmlns:p14="http://schemas.microsoft.com/office/powerpoint/2010/main" val="13715510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E2C5B4C9-C56F-1C42-9D2C-E244AA44EEED}" type="slidenum">
              <a:rPr lang="en-US"/>
              <a:pPr/>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lnSpc>
                <a:spcPct val="90000"/>
              </a:lnSpc>
            </a:pPr>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846A00-83D6-3645-9BA5-D9C235BD79D7}" type="slidenum">
              <a:rPr lang="en-US"/>
              <a:pPr/>
              <a:t>2</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dirty="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05C2F19-3771-1F4D-83AC-EA21B54E9495}" type="slidenum">
              <a:rPr lang="en-US"/>
              <a:pPr/>
              <a:t>4</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checke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52DB2-77C5-7A48-BFDF-FD333164D9F1}"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CC465268-08BB-EE43-B4E1-D4097FEBFBA7}" type="slidenum">
              <a:rPr lang="en-US" smtClean="0"/>
              <a:pPr/>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669B8-4679-6E4D-84A4-A519DA1EB180}"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13C18-01F5-D349-BCC1-105EA5F225BE}"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A7610-4F3A-3D43-8D43-7C3F1537A825}"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E85C8-B28C-B14D-9DA2-5FDAEE2DB6C5}"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48C32-F570-F64A-9B8F-C3E2DBE9EEA2}"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F57F18-1FAC-1C41-87F5-A257E2238578}"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84BA73-0A28-6540-BCBD-C53453ACA13F}"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51BBCC-1BB5-0843-A17D-D209290ADC3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checke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91188D47-EB97-BB44-9C33-4835F22ED98E}"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CC465268-08BB-EE43-B4E1-D4097FEBFB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checker dir="vert"/>
  </p:transition>
  <p:timing>
    <p:tnLst>
      <p:par>
        <p:cTn id="1" dur="indefinite" restart="never" nodeType="tmRoot"/>
      </p:par>
    </p:tnLst>
  </p:timing>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effectLst>
            <a:outerShdw blurRad="63500" dist="45791" dir="2021404" algn="ctr" rotWithShape="0">
              <a:schemeClr val="bg2"/>
            </a:outerShdw>
          </a:effectLst>
        </p:spPr>
        <p:txBody>
          <a:bodyPr/>
          <a:lstStyle/>
          <a:p>
            <a:pPr eaLnBrk="1" hangingPunct="1"/>
            <a:r>
              <a:rPr lang="en-US" dirty="0">
                <a:effectLst>
                  <a:outerShdw blurRad="38100" dist="38100" dir="2700000" algn="tl">
                    <a:srgbClr val="DDDDDD"/>
                  </a:outerShdw>
                </a:effectLst>
              </a:rPr>
              <a:t>September</a:t>
            </a:r>
            <a:r>
              <a:rPr lang="en-US" dirty="0" smtClean="0">
                <a:effectLst>
                  <a:outerShdw blurRad="38100" dist="38100" dir="2700000" algn="tl">
                    <a:srgbClr val="DDDDDD"/>
                  </a:outerShdw>
                </a:effectLst>
              </a:rPr>
              <a:t> </a:t>
            </a:r>
            <a:r>
              <a:rPr lang="en-US" dirty="0" smtClean="0">
                <a:effectLst>
                  <a:outerShdw blurRad="38100" dist="38100" dir="2700000" algn="tl">
                    <a:srgbClr val="DDDDDD"/>
                  </a:outerShdw>
                </a:effectLst>
              </a:rPr>
              <a:t>13, 2013</a:t>
            </a:r>
            <a:endParaRPr lang="en-US" dirty="0">
              <a:effectLst>
                <a:outerShdw blurRad="38100" dist="38100" dir="2700000" algn="tl">
                  <a:srgbClr val="DDDDDD"/>
                </a:outerShdw>
              </a:effectLst>
            </a:endParaRPr>
          </a:p>
        </p:txBody>
      </p:sp>
      <p:sp>
        <p:nvSpPr>
          <p:cNvPr id="2051" name="Rectangle 3"/>
          <p:cNvSpPr>
            <a:spLocks noGrp="1" noChangeArrowheads="1"/>
          </p:cNvSpPr>
          <p:nvPr>
            <p:ph type="subTitle" idx="1"/>
          </p:nvPr>
        </p:nvSpPr>
        <p:spPr/>
        <p:txBody>
          <a:bodyPr/>
          <a:lstStyle/>
          <a:p>
            <a:pPr eaLnBrk="1" hangingPunct="1"/>
            <a:r>
              <a:rPr lang="en-US" sz="4800" dirty="0" smtClean="0">
                <a:effectLst>
                  <a:outerShdw blurRad="38100" dist="38100" dir="2700000" algn="tl">
                    <a:srgbClr val="DDDDDD"/>
                  </a:outerShdw>
                </a:effectLst>
              </a:rPr>
              <a:t>English 11 Agenda</a:t>
            </a:r>
            <a:endParaRPr lang="en-US" sz="4800" dirty="0">
              <a:effectLst>
                <a:outerShdw blurRad="38100" dist="38100" dir="2700000" algn="tl">
                  <a:srgbClr val="DDDDDD"/>
                </a:outerShdw>
              </a:effectLst>
            </a:endParaRPr>
          </a:p>
        </p:txBody>
      </p:sp>
    </p:spTree>
  </p:cSld>
  <p:clrMapOvr>
    <a:masterClrMapping/>
  </p:clrMapOvr>
  <p:transition spd="slow" advTm="5000">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wd">
                                    <p:tmPct val="100000"/>
                                  </p:iterate>
                                  <p:childTnLst>
                                    <p:set>
                                      <p:cBhvr>
                                        <p:cTn id="6" dur="1" fill="hold">
                                          <p:stCondLst>
                                            <p:cond delay="0"/>
                                          </p:stCondLst>
                                        </p:cTn>
                                        <p:tgtEl>
                                          <p:spTgt spid="2050"/>
                                        </p:tgtEl>
                                        <p:attrNameLst>
                                          <p:attrName>style.visibility</p:attrName>
                                        </p:attrNameLst>
                                      </p:cBhvr>
                                      <p:to>
                                        <p:strVal val="visible"/>
                                      </p:to>
                                    </p:set>
                                    <p:animEffect transition="in" filter="wipe(up)">
                                      <p:cBhvr>
                                        <p:cTn id="7" dur="3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iterate type="wd">
                                    <p:tmPct val="100000"/>
                                  </p:iterate>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wipe(up)">
                                      <p:cBhvr>
                                        <p:cTn id="12" dur="3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Agenda – September</a:t>
            </a:r>
            <a:r>
              <a:rPr lang="en-US" dirty="0" smtClean="0"/>
              <a:t> </a:t>
            </a:r>
            <a:r>
              <a:rPr lang="en-US" dirty="0" smtClean="0"/>
              <a:t>13, 2013</a:t>
            </a:r>
            <a:endParaRPr lang="en-US" dirty="0"/>
          </a:p>
        </p:txBody>
      </p:sp>
      <p:sp>
        <p:nvSpPr>
          <p:cNvPr id="4099" name="Rectangle 3"/>
          <p:cNvSpPr>
            <a:spLocks noGrp="1" noChangeArrowheads="1"/>
          </p:cNvSpPr>
          <p:nvPr>
            <p:ph idx="1"/>
          </p:nvPr>
        </p:nvSpPr>
        <p:spPr/>
        <p:txBody>
          <a:bodyPr>
            <a:normAutofit fontScale="92500" lnSpcReduction="20000"/>
          </a:bodyPr>
          <a:lstStyle/>
          <a:p>
            <a:pPr eaLnBrk="1" hangingPunct="1"/>
            <a:r>
              <a:rPr lang="en-US" sz="4000" dirty="0" smtClean="0"/>
              <a:t>Get textbook</a:t>
            </a:r>
          </a:p>
          <a:p>
            <a:pPr eaLnBrk="1" hangingPunct="1"/>
            <a:r>
              <a:rPr lang="en-US" sz="4000" dirty="0" err="1" smtClean="0"/>
              <a:t>PowerNotes</a:t>
            </a:r>
            <a:r>
              <a:rPr lang="en-US" sz="4000" dirty="0" smtClean="0"/>
              <a:t>!!! Take notes </a:t>
            </a:r>
            <a:r>
              <a:rPr lang="en-US" sz="4000" dirty="0" smtClean="0">
                <a:sym typeface="Wingdings" panose="05000000000000000000" pitchFamily="2" charset="2"/>
              </a:rPr>
              <a:t></a:t>
            </a:r>
            <a:endParaRPr lang="en-US" sz="3600" dirty="0" smtClean="0"/>
          </a:p>
          <a:p>
            <a:pPr eaLnBrk="1" hangingPunct="1"/>
            <a:r>
              <a:rPr lang="en-US" sz="3600" dirty="0" smtClean="0"/>
              <a:t>Think-Pair-Share Background info</a:t>
            </a:r>
            <a:endParaRPr lang="en-US" sz="3600" dirty="0" smtClean="0"/>
          </a:p>
          <a:p>
            <a:pPr eaLnBrk="1" hangingPunct="1"/>
            <a:r>
              <a:rPr lang="en-US" sz="3600" dirty="0" smtClean="0"/>
              <a:t>Think Aloud the first half of “The World on the Turtle’s Back</a:t>
            </a:r>
            <a:endParaRPr lang="en-US" sz="3600" dirty="0" smtClean="0"/>
          </a:p>
          <a:p>
            <a:pPr eaLnBrk="1" hangingPunct="1"/>
            <a:r>
              <a:rPr lang="en-US" sz="3600" dirty="0" smtClean="0"/>
              <a:t>Homework:  Finish the </a:t>
            </a:r>
            <a:r>
              <a:rPr lang="en-US" sz="3600" dirty="0" smtClean="0"/>
              <a:t>myth while talking to the text</a:t>
            </a:r>
            <a:endParaRPr lang="en-US" sz="3600" dirty="0" smtClean="0"/>
          </a:p>
          <a:p>
            <a:pPr eaLnBrk="1" hangingPunct="1"/>
            <a:endParaRPr lang="en-US" sz="4000" dirty="0" smtClean="0"/>
          </a:p>
        </p:txBody>
      </p:sp>
    </p:spTree>
  </p:cSld>
  <p:clrMapOvr>
    <a:masterClrMapping/>
  </p:clrMapOvr>
  <p:transition advTm="20000">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a:xfrm>
            <a:off x="685800" y="152400"/>
            <a:ext cx="6870700" cy="838200"/>
          </a:xfrm>
        </p:spPr>
        <p:txBody>
          <a:bodyPr/>
          <a:lstStyle/>
          <a:p>
            <a:r>
              <a:rPr lang="en-US" dirty="0"/>
              <a:t>Objective</a:t>
            </a:r>
          </a:p>
        </p:txBody>
      </p:sp>
      <p:sp>
        <p:nvSpPr>
          <p:cNvPr id="24579" name="Rectangle 1027"/>
          <p:cNvSpPr>
            <a:spLocks noGrp="1" noChangeArrowheads="1"/>
          </p:cNvSpPr>
          <p:nvPr>
            <p:ph idx="1"/>
          </p:nvPr>
        </p:nvSpPr>
        <p:spPr>
          <a:xfrm>
            <a:off x="0" y="1905000"/>
            <a:ext cx="9144000" cy="4343400"/>
          </a:xfrm>
        </p:spPr>
        <p:txBody>
          <a:bodyPr>
            <a:noAutofit/>
          </a:bodyPr>
          <a:lstStyle/>
          <a:p>
            <a:r>
              <a:rPr lang="en-US" sz="3600" dirty="0"/>
              <a:t>RL.11-12.1: Cite strong and thorough textual evidence to support analysis of what the text says explicitly as well as inferences drawn from the text, including determining where the text leaves matters uncertain</a:t>
            </a:r>
            <a:r>
              <a:rPr lang="en-US" sz="3600" dirty="0" smtClean="0"/>
              <a:t>.</a:t>
            </a:r>
            <a:endParaRPr lang="en-US" sz="3600" dirty="0"/>
          </a:p>
        </p:txBody>
      </p:sp>
    </p:spTree>
  </p:cSld>
  <p:clrMapOvr>
    <a:masterClrMapping/>
  </p:clrMapOvr>
  <p:transition advTm="20000">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152400"/>
            <a:ext cx="6870700" cy="1066800"/>
          </a:xfrm>
        </p:spPr>
        <p:txBody>
          <a:bodyPr/>
          <a:lstStyle/>
          <a:p>
            <a:pPr eaLnBrk="1" hangingPunct="1"/>
            <a:r>
              <a:rPr lang="en-US" sz="4000" dirty="0" smtClean="0">
                <a:ea typeface="Times New Roman" charset="0"/>
                <a:cs typeface="Times New Roman" charset="0"/>
              </a:rPr>
              <a:t>Did YOU Know?</a:t>
            </a:r>
            <a:endParaRPr lang="en-US" sz="4000" dirty="0">
              <a:ea typeface="Times New Roman" charset="0"/>
              <a:cs typeface="Times New Roman" charset="0"/>
            </a:endParaRPr>
          </a:p>
        </p:txBody>
      </p:sp>
      <p:sp>
        <p:nvSpPr>
          <p:cNvPr id="5123" name="Rectangle 3"/>
          <p:cNvSpPr>
            <a:spLocks noGrp="1" noChangeArrowheads="1"/>
          </p:cNvSpPr>
          <p:nvPr>
            <p:ph idx="1"/>
          </p:nvPr>
        </p:nvSpPr>
        <p:spPr>
          <a:xfrm>
            <a:off x="381000" y="1828800"/>
            <a:ext cx="8382000" cy="4343400"/>
          </a:xfrm>
        </p:spPr>
        <p:txBody>
          <a:bodyPr>
            <a:normAutofit fontScale="92500" lnSpcReduction="20000"/>
          </a:bodyPr>
          <a:lstStyle/>
          <a:p>
            <a:pPr>
              <a:lnSpc>
                <a:spcPct val="90000"/>
              </a:lnSpc>
              <a:buNone/>
            </a:pPr>
            <a:r>
              <a:rPr lang="en-US" sz="4800" dirty="0" smtClean="0"/>
              <a:t>  </a:t>
            </a:r>
            <a:r>
              <a:rPr lang="en-US" sz="4400" b="1" dirty="0">
                <a:effectLst/>
              </a:rPr>
              <a:t>More than 60 million people worldwide are affected by a fear of Friday the 13th</a:t>
            </a:r>
            <a:r>
              <a:rPr lang="en-US" sz="4400" dirty="0">
                <a:effectLst/>
              </a:rPr>
              <a:t>, many of them so much so that they will not drive a car, leave the house, or even get out of bed. In fact, there is purportedly a significant increase in traffic accidents on that particular day.</a:t>
            </a:r>
            <a:endParaRPr lang="en-US" sz="4800" dirty="0">
              <a:solidFill>
                <a:schemeClr val="tx2"/>
              </a:solidFill>
              <a:ea typeface="Times New Roman" charset="0"/>
              <a:cs typeface="Times New Roman" charset="0"/>
            </a:endParaRPr>
          </a:p>
        </p:txBody>
      </p:sp>
    </p:spTree>
  </p:cSld>
  <p:clrMapOvr>
    <a:masterClrMapping/>
  </p:clrMapOvr>
  <p:transition spd="med" advClick="0" advTm="15000">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majorFont>
      <a:minorFont>
        <a:latin typeface="Book Antiqua"/>
        <a:ea typeface=""/>
        <a:cs typeface=""/>
        <a:font script="Jpan" typeface="ＭＳ 明朝"/>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1688</TotalTime>
  <Words>148</Words>
  <Application>Microsoft Office PowerPoint</Application>
  <PresentationFormat>On-screen Show (4:3)</PresentationFormat>
  <Paragraphs>15</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Habitat</vt:lpstr>
      <vt:lpstr>September 13, 2013</vt:lpstr>
      <vt:lpstr>Agenda – September 13, 2013</vt:lpstr>
      <vt:lpstr>Objective</vt:lpstr>
      <vt:lpstr>Did YOU Know?</vt:lpstr>
    </vt:vector>
  </TitlesOfParts>
  <Company>West Branch-Rose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4, 2001</dc:title>
  <dc:creator>Tammy and Dan Ahearne</dc:creator>
  <cp:lastModifiedBy>Tammy Ahearne</cp:lastModifiedBy>
  <cp:revision>28</cp:revision>
  <dcterms:created xsi:type="dcterms:W3CDTF">2012-09-09T18:38:31Z</dcterms:created>
  <dcterms:modified xsi:type="dcterms:W3CDTF">2013-09-13T11:47:35Z</dcterms:modified>
</cp:coreProperties>
</file>