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7"/>
  </p:notesMasterIdLst>
  <p:handoutMasterIdLst>
    <p:handoutMasterId r:id="rId8"/>
  </p:handoutMasterIdLst>
  <p:sldIdLst>
    <p:sldId id="256" r:id="rId2"/>
    <p:sldId id="257" r:id="rId3"/>
    <p:sldId id="260" r:id="rId4"/>
    <p:sldId id="259" r:id="rId5"/>
    <p:sldId id="261" r:id="rId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4885" autoAdjust="0"/>
  </p:normalViewPr>
  <p:slideViewPr>
    <p:cSldViewPr snapToObjects="1">
      <p:cViewPr>
        <p:scale>
          <a:sx n="76" d="100"/>
          <a:sy n="76" d="100"/>
        </p:scale>
        <p:origin x="-336" y="93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7F067F66-0A35-41F3-BF1B-ED1905BF398E}" type="datetimeFigureOut">
              <a:rPr lang="en-US" smtClean="0"/>
              <a:pPr/>
              <a:t>9/5/2013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7F28CC4E-1609-484D-9CD3-A2383FD86B58}" type="slidenum">
              <a:rPr lang="en-US" smtClean="0"/>
              <a:pPr/>
              <a:t>‹#›</a:t>
            </a:fld>
            <a:endParaRPr lang="en-US"/>
          </a:p>
        </p:txBody>
      </p:sp>
    </p:spTree>
    <p:extLst>
      <p:ext uri="{BB962C8B-B14F-4D97-AF65-F5344CB8AC3E}">
        <p14:creationId xmlns:p14="http://schemas.microsoft.com/office/powerpoint/2010/main" val="29024537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DC1DD78-9CB6-F64C-B80F-208D39BB1954}" type="datetimeFigureOut">
              <a:rPr lang="en-US" smtClean="0"/>
              <a:pPr/>
              <a:t>9/5/2013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D6AFABAE-8B70-9949-B202-2A29AA03E9ED}" type="slidenum">
              <a:rPr lang="en-US" smtClean="0"/>
              <a:pPr/>
              <a:t>‹#›</a:t>
            </a:fld>
            <a:endParaRPr lang="en-US"/>
          </a:p>
        </p:txBody>
      </p:sp>
    </p:spTree>
    <p:extLst>
      <p:ext uri="{BB962C8B-B14F-4D97-AF65-F5344CB8AC3E}">
        <p14:creationId xmlns:p14="http://schemas.microsoft.com/office/powerpoint/2010/main" val="370641134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u="none" baseline="0" dirty="0" smtClean="0"/>
              <a:t>Collect Information Sheet</a:t>
            </a:r>
          </a:p>
          <a:p>
            <a:endParaRPr lang="en-US" u="none" baseline="0" dirty="0" smtClean="0"/>
          </a:p>
          <a:p>
            <a:r>
              <a:rPr lang="en-US" u="none" baseline="0" dirty="0" smtClean="0"/>
              <a:t>Reading Reflection and History on Smart Board</a:t>
            </a:r>
          </a:p>
          <a:p>
            <a:endParaRPr lang="en-US" u="none" baseline="0" dirty="0" smtClean="0"/>
          </a:p>
          <a:p>
            <a:r>
              <a:rPr lang="en-US" u="none" baseline="0" dirty="0" smtClean="0"/>
              <a:t>Share with elbow partner for 2 min each, then table group for 5 min.</a:t>
            </a:r>
          </a:p>
          <a:p>
            <a:endParaRPr lang="en-US" u="none" baseline="0" dirty="0" smtClean="0"/>
          </a:p>
          <a:p>
            <a:r>
              <a:rPr lang="en-US" u="none" baseline="0" dirty="0" smtClean="0"/>
              <a:t>Class discussion:  What discourages and supports your reading and learning? What resources are you bringing to the class? What kind of classroom community do you want to create?</a:t>
            </a:r>
          </a:p>
          <a:p>
            <a:endParaRPr lang="en-US" u="none" baseline="0" dirty="0" smtClean="0"/>
          </a:p>
          <a:p>
            <a:r>
              <a:rPr lang="en-US" u="none" baseline="0" dirty="0" smtClean="0"/>
              <a:t>Read the excerpt from </a:t>
            </a:r>
            <a:r>
              <a:rPr lang="en-US" i="1" u="none" baseline="0" dirty="0" smtClean="0"/>
              <a:t>The Fault of Our Stars </a:t>
            </a:r>
            <a:r>
              <a:rPr lang="en-US" u="none" baseline="0" dirty="0" smtClean="0"/>
              <a:t>by John Green… modeling on the </a:t>
            </a:r>
            <a:r>
              <a:rPr lang="en-US" u="none" baseline="0" dirty="0" err="1" smtClean="0"/>
              <a:t>SmartBoard</a:t>
            </a:r>
            <a:r>
              <a:rPr lang="en-US" u="none" baseline="0" dirty="0" smtClean="0"/>
              <a:t> first what it means to talk to the text with roadblocks, inferences, and thinking… </a:t>
            </a:r>
            <a:r>
              <a:rPr lang="en-US" u="none" baseline="0" dirty="0" err="1" smtClean="0"/>
              <a:t>ie</a:t>
            </a:r>
            <a:r>
              <a:rPr lang="en-US" u="none" baseline="0" dirty="0" smtClean="0"/>
              <a:t> metacognition.</a:t>
            </a:r>
          </a:p>
          <a:p>
            <a:endParaRPr lang="en-US" u="none" baseline="0" dirty="0" smtClean="0"/>
          </a:p>
          <a:p>
            <a:r>
              <a:rPr lang="en-US" u="none" baseline="0" dirty="0" smtClean="0"/>
              <a:t>Begin Reading Strategies List</a:t>
            </a:r>
            <a:endParaRPr lang="en-US" dirty="0"/>
          </a:p>
        </p:txBody>
      </p:sp>
      <p:sp>
        <p:nvSpPr>
          <p:cNvPr id="4" name="Slide Number Placeholder 3"/>
          <p:cNvSpPr>
            <a:spLocks noGrp="1"/>
          </p:cNvSpPr>
          <p:nvPr>
            <p:ph type="sldNum" sz="quarter" idx="10"/>
          </p:nvPr>
        </p:nvSpPr>
        <p:spPr/>
        <p:txBody>
          <a:bodyPr/>
          <a:lstStyle/>
          <a:p>
            <a:fld id="{D6AFABAE-8B70-9949-B202-2A29AA03E9E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6AFABAE-8B70-9949-B202-2A29AA03E9ED}"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851BDD8-DBD1-C342-BEBE-EFD952034795}" type="datetimeFigureOut">
              <a:rPr lang="en-US" smtClean="0"/>
              <a:pPr/>
              <a:t>9/5/2013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1D2C4C0-E2EF-444E-BF85-1D5C0D007E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1BDD8-DBD1-C342-BEBE-EFD952034795}"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1BDD8-DBD1-C342-BEBE-EFD952034795}"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851BDD8-DBD1-C342-BEBE-EFD952034795}"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851BDD8-DBD1-C342-BEBE-EFD952034795}" type="datetimeFigureOut">
              <a:rPr lang="en-US" smtClean="0"/>
              <a:pPr/>
              <a:t>9/5/2013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D2C4C0-E2EF-444E-BF85-1D5C0D007ED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51BDD8-DBD1-C342-BEBE-EFD952034795}"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851BDD8-DBD1-C342-BEBE-EFD952034795}" type="datetimeFigureOut">
              <a:rPr lang="en-US" smtClean="0"/>
              <a:pPr/>
              <a:t>9/5/2013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851BDD8-DBD1-C342-BEBE-EFD952034795}" type="datetimeFigureOut">
              <a:rPr lang="en-US" smtClean="0"/>
              <a:pPr/>
              <a:t>9/5/2013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1BDD8-DBD1-C342-BEBE-EFD952034795}" type="datetimeFigureOut">
              <a:rPr lang="en-US" smtClean="0"/>
              <a:pPr/>
              <a:t>9/5/2013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851BDD8-DBD1-C342-BEBE-EFD952034795}"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D2C4C0-E2EF-444E-BF85-1D5C0D007ED5}"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851BDD8-DBD1-C342-BEBE-EFD952034795}" type="datetimeFigureOut">
              <a:rPr lang="en-US" smtClean="0"/>
              <a:pPr/>
              <a:t>9/5/2013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1D2C4C0-E2EF-444E-BF85-1D5C0D007ED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851BDD8-DBD1-C342-BEBE-EFD952034795}" type="datetimeFigureOut">
              <a:rPr lang="en-US" smtClean="0"/>
              <a:pPr/>
              <a:t>9/5/2013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1D2C4C0-E2EF-444E-BF85-1D5C0D007ED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ransition spd="slow">
    <p:fade/>
  </p:transition>
  <p:timing>
    <p:tnLst>
      <p:par>
        <p:cTn id="1" dur="indefinite" restart="never" nodeType="tmRoot"/>
      </p:par>
    </p:tn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September </a:t>
            </a:r>
            <a:r>
              <a:rPr lang="en-US" dirty="0" smtClean="0"/>
              <a:t>5, </a:t>
            </a:r>
            <a:r>
              <a:rPr lang="en-US" dirty="0" smtClean="0"/>
              <a:t>2013</a:t>
            </a:r>
            <a:endParaRPr lang="en-US" dirty="0"/>
          </a:p>
        </p:txBody>
      </p:sp>
      <p:sp>
        <p:nvSpPr>
          <p:cNvPr id="3" name="Subtitle 2"/>
          <p:cNvSpPr>
            <a:spLocks noGrp="1"/>
          </p:cNvSpPr>
          <p:nvPr>
            <p:ph type="subTitle" idx="1"/>
          </p:nvPr>
        </p:nvSpPr>
        <p:spPr/>
        <p:txBody>
          <a:bodyPr/>
          <a:lstStyle/>
          <a:p>
            <a:r>
              <a:rPr lang="en-US" dirty="0" smtClean="0"/>
              <a:t>English </a:t>
            </a:r>
            <a:r>
              <a:rPr lang="en-US" dirty="0" smtClean="0"/>
              <a:t>11</a:t>
            </a:r>
            <a:endParaRPr lang="en-US" dirty="0"/>
          </a:p>
        </p:txBody>
      </p:sp>
    </p:spTree>
  </p:cSld>
  <p:clrMapOvr>
    <a:masterClrMapping/>
  </p:clrMapOvr>
  <p:transition spd="slow">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September </a:t>
            </a:r>
            <a:r>
              <a:rPr lang="en-US" dirty="0" smtClean="0"/>
              <a:t>5, </a:t>
            </a:r>
            <a:r>
              <a:rPr lang="en-US" dirty="0" smtClean="0"/>
              <a:t>2013</a:t>
            </a:r>
            <a:endParaRPr lang="en-US" dirty="0"/>
          </a:p>
        </p:txBody>
      </p:sp>
      <p:sp>
        <p:nvSpPr>
          <p:cNvPr id="3" name="Content Placeholder 2"/>
          <p:cNvSpPr>
            <a:spLocks noGrp="1"/>
          </p:cNvSpPr>
          <p:nvPr>
            <p:ph idx="1"/>
          </p:nvPr>
        </p:nvSpPr>
        <p:spPr>
          <a:xfrm>
            <a:off x="381000" y="1981200"/>
            <a:ext cx="8382000" cy="4495800"/>
          </a:xfrm>
        </p:spPr>
        <p:txBody>
          <a:bodyPr>
            <a:noAutofit/>
          </a:bodyPr>
          <a:lstStyle/>
          <a:p>
            <a:r>
              <a:rPr lang="en-US" sz="2400" dirty="0" smtClean="0"/>
              <a:t>Turn in Parent Information Sheet</a:t>
            </a:r>
          </a:p>
          <a:p>
            <a:r>
              <a:rPr lang="en-US" sz="2400" dirty="0"/>
              <a:t>Discuss Reading Reflection and </a:t>
            </a:r>
            <a:r>
              <a:rPr lang="en-US" sz="2400" dirty="0" smtClean="0"/>
              <a:t>History </a:t>
            </a:r>
            <a:r>
              <a:rPr lang="en-US" sz="2400" dirty="0" smtClean="0"/>
              <a:t>Journal with Elbow Partner </a:t>
            </a:r>
          </a:p>
          <a:p>
            <a:r>
              <a:rPr lang="en-US" sz="2400" dirty="0" smtClean="0"/>
              <a:t>Share </a:t>
            </a:r>
          </a:p>
          <a:p>
            <a:r>
              <a:rPr lang="en-US" sz="2400" dirty="0" smtClean="0"/>
              <a:t>Read Excerpt, Talking to the Text. Watch my model… then alone</a:t>
            </a:r>
            <a:endParaRPr lang="en-US" sz="2400" dirty="0" smtClean="0"/>
          </a:p>
          <a:p>
            <a:r>
              <a:rPr lang="en-US" sz="2400" dirty="0" smtClean="0"/>
              <a:t>Classroom </a:t>
            </a:r>
            <a:r>
              <a:rPr lang="en-US" sz="2400" dirty="0" smtClean="0"/>
              <a:t>Discussion and Handout: Reading Strategies</a:t>
            </a: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a:xfrm>
            <a:off x="457200" y="2286000"/>
            <a:ext cx="8026400" cy="3840163"/>
          </a:xfrm>
        </p:spPr>
        <p:txBody>
          <a:bodyPr>
            <a:noAutofit/>
          </a:bodyPr>
          <a:lstStyle/>
          <a:p>
            <a:r>
              <a:rPr lang="en-US" sz="3600" dirty="0" smtClean="0"/>
              <a:t>RL.11-12.1: Cite strong and thorough textual evidence to support analysis of what the text says explicitly as well as inferences drawn from the text, including determining where the text leaves matters uncertain.</a:t>
            </a:r>
            <a:endParaRPr lang="en-US" sz="3600" dirty="0"/>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English Reading History</a:t>
            </a:r>
            <a:endParaRPr lang="en-US" dirty="0"/>
          </a:p>
        </p:txBody>
      </p:sp>
      <p:sp>
        <p:nvSpPr>
          <p:cNvPr id="3" name="Content Placeholder 2"/>
          <p:cNvSpPr>
            <a:spLocks noGrp="1"/>
          </p:cNvSpPr>
          <p:nvPr>
            <p:ph idx="1"/>
          </p:nvPr>
        </p:nvSpPr>
        <p:spPr>
          <a:xfrm>
            <a:off x="658812" y="2067718"/>
            <a:ext cx="8027987" cy="3840163"/>
          </a:xfrm>
        </p:spPr>
        <p:txBody>
          <a:bodyPr>
            <a:noAutofit/>
          </a:bodyPr>
          <a:lstStyle/>
          <a:p>
            <a:r>
              <a:rPr lang="en-US" sz="2200" dirty="0" smtClean="0"/>
              <a:t>Write about some key moments or events in your development as a reader:</a:t>
            </a:r>
          </a:p>
          <a:p>
            <a:pPr lvl="1"/>
            <a:r>
              <a:rPr lang="en-US" sz="2200" dirty="0" smtClean="0"/>
              <a:t>What experiences stand out for you? High points? Low points?</a:t>
            </a:r>
          </a:p>
          <a:p>
            <a:pPr lvl="1"/>
            <a:r>
              <a:rPr lang="en-US" sz="2200" dirty="0" smtClean="0"/>
              <a:t>Were there times when your reading experience or the materials you were reading made you feel like an insider? An outsider?</a:t>
            </a:r>
          </a:p>
          <a:p>
            <a:pPr lvl="1"/>
            <a:r>
              <a:rPr lang="en-US" sz="2200" dirty="0" smtClean="0"/>
              <a:t>What supported your literacy development? What discouraged it?</a:t>
            </a:r>
          </a:p>
          <a:p>
            <a:pPr lvl="1"/>
            <a:r>
              <a:rPr lang="en-US" sz="2200" dirty="0" smtClean="0"/>
              <a:t>What are some reasons for reading?</a:t>
            </a:r>
          </a:p>
          <a:p>
            <a:pPr lvl="1"/>
            <a:r>
              <a:rPr lang="en-US" sz="2200" dirty="0" smtClean="0"/>
              <a:t>What are some of your reading habits? Likes? And Dislikes?</a:t>
            </a:r>
          </a:p>
        </p:txBody>
      </p:sp>
    </p:spTree>
  </p:cSld>
  <p:clrMapOvr>
    <a:masterClrMapping/>
  </p:clrMapOvr>
  <p:transition spd="slow">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Did You Know?</a:t>
            </a:r>
            <a:endParaRPr lang="en-US" dirty="0"/>
          </a:p>
        </p:txBody>
      </p:sp>
      <p:sp>
        <p:nvSpPr>
          <p:cNvPr id="3" name="Content Placeholder 2"/>
          <p:cNvSpPr>
            <a:spLocks noGrp="1"/>
          </p:cNvSpPr>
          <p:nvPr>
            <p:ph idx="1"/>
          </p:nvPr>
        </p:nvSpPr>
        <p:spPr>
          <a:xfrm>
            <a:off x="658813" y="2286000"/>
            <a:ext cx="7824787" cy="3840163"/>
          </a:xfrm>
        </p:spPr>
        <p:txBody>
          <a:bodyPr>
            <a:normAutofit/>
          </a:bodyPr>
          <a:lstStyle/>
          <a:p>
            <a:r>
              <a:rPr lang="en-US" sz="3600" dirty="0"/>
              <a:t>It was a rule that no living person appear on a U.S postal stamp until September 2011 when the postal service announced that they would take suggestions for living people to be featured.</a:t>
            </a:r>
          </a:p>
        </p:txBody>
      </p:sp>
    </p:spTree>
  </p:cSld>
  <p:clrMapOvr>
    <a:masterClrMapping/>
  </p:clrMapOvr>
  <p:transition spd="slow">
    <p:fad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1133</TotalTime>
  <Words>306</Words>
  <Application>Microsoft Office PowerPoint</Application>
  <PresentationFormat>On-screen Show (4:3)</PresentationFormat>
  <Paragraphs>34</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September 5, 2013</vt:lpstr>
      <vt:lpstr>September 5, 2013</vt:lpstr>
      <vt:lpstr>Objective</vt:lpstr>
      <vt:lpstr>English Reading History</vt:lpstr>
      <vt:lpstr>Did You Know?</vt:lpstr>
    </vt:vector>
  </TitlesOfParts>
  <Company>Ogemaw Heights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5, 2012</dc:title>
  <dc:creator>Tammy Ahearne</dc:creator>
  <cp:lastModifiedBy>Tammy Ahearne</cp:lastModifiedBy>
  <cp:revision>11</cp:revision>
  <cp:lastPrinted>2013-09-02T19:50:50Z</cp:lastPrinted>
  <dcterms:created xsi:type="dcterms:W3CDTF">2013-09-02T19:46:13Z</dcterms:created>
  <dcterms:modified xsi:type="dcterms:W3CDTF">2013-09-05T11:51:31Z</dcterms:modified>
</cp:coreProperties>
</file>