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26E3D91-1451-49A4-BD47-8DDC7FD46C9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15000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November </a:t>
            </a:r>
            <a:r>
              <a:rPr lang="en-US" dirty="0" smtClean="0">
                <a:solidFill>
                  <a:srgbClr val="002060"/>
                </a:solidFill>
              </a:rPr>
              <a:t>7,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English 11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1655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November </a:t>
            </a:r>
            <a:r>
              <a:rPr lang="en-US" dirty="0" smtClean="0">
                <a:solidFill>
                  <a:srgbClr val="002060"/>
                </a:solidFill>
              </a:rPr>
              <a:t>7,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en-US" sz="2800" dirty="0" smtClean="0">
                <a:sym typeface="Wingdings" pitchFamily="2" charset="2"/>
              </a:rPr>
              <a:t>Begin </a:t>
            </a:r>
            <a:r>
              <a:rPr lang="en-US" sz="2800" dirty="0" smtClean="0">
                <a:sym typeface="Wingdings" pitchFamily="2" charset="2"/>
              </a:rPr>
              <a:t>Performance Assessment (LARGE PART OF THIS MARKING PERIOD GRADE</a:t>
            </a:r>
            <a:r>
              <a:rPr lang="en-US" sz="2800" dirty="0" smtClean="0">
                <a:sym typeface="Wingdings" pitchFamily="2" charset="2"/>
              </a:rPr>
              <a:t>!!!)</a:t>
            </a:r>
          </a:p>
          <a:p>
            <a:pPr marL="777240" lvl="1" indent="-457200"/>
            <a:r>
              <a:rPr lang="en-US" dirty="0" err="1" smtClean="0">
                <a:sym typeface="Wingdings" pitchFamily="2" charset="2"/>
              </a:rPr>
              <a:t>PreWriting</a:t>
            </a:r>
            <a:r>
              <a:rPr lang="en-US" dirty="0" smtClean="0">
                <a:sym typeface="Wingdings" pitchFamily="2" charset="2"/>
              </a:rPr>
              <a:t> and Conferencing… Handouts and THESIS STATEMENT due today</a:t>
            </a:r>
          </a:p>
          <a:p>
            <a:pPr marL="777240" lvl="1" indent="-457200"/>
            <a:r>
              <a:rPr lang="en-US" dirty="0" smtClean="0">
                <a:sym typeface="Wingdings" pitchFamily="2" charset="2"/>
              </a:rPr>
              <a:t>Highlight passages in the packet that help support your opinions of the play</a:t>
            </a:r>
          </a:p>
          <a:p>
            <a:pPr marL="777240" lvl="1" indent="-457200"/>
            <a:r>
              <a:rPr lang="en-US" dirty="0" smtClean="0">
                <a:sym typeface="Wingdings" pitchFamily="2" charset="2"/>
              </a:rPr>
              <a:t>Write down passages from the play that stand out to you and parallel what you think about historically</a:t>
            </a:r>
          </a:p>
          <a:p>
            <a:pPr marL="777240" lvl="1" indent="-457200"/>
            <a:r>
              <a:rPr lang="en-US" dirty="0" smtClean="0">
                <a:sym typeface="Wingdings" pitchFamily="2" charset="2"/>
              </a:rPr>
              <a:t>Begin introduction!!!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080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Objective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heSansBold-Caps"/>
              </a:rPr>
              <a:t>RI.11.12. </a:t>
            </a:r>
            <a:r>
              <a:rPr lang="en-US" b="1" dirty="0">
                <a:latin typeface="TheSansBold-Caps"/>
              </a:rPr>
              <a:t>1 </a:t>
            </a:r>
            <a:r>
              <a:rPr lang="en-US" dirty="0">
                <a:latin typeface="TheSans-Plain"/>
              </a:rPr>
              <a:t>Cite textual evidence to support analysis </a:t>
            </a:r>
            <a:r>
              <a:rPr lang="en-US" dirty="0" smtClean="0">
                <a:latin typeface="TheSans-Plain"/>
              </a:rPr>
              <a:t>of what </a:t>
            </a:r>
            <a:r>
              <a:rPr lang="en-US" dirty="0">
                <a:latin typeface="TheSans-Plain"/>
              </a:rPr>
              <a:t>the text says explicitly.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RI.11-12. </a:t>
            </a:r>
            <a:r>
              <a:rPr lang="en-US" b="1" dirty="0">
                <a:latin typeface="TheSansBold-Caps"/>
              </a:rPr>
              <a:t>6 </a:t>
            </a:r>
            <a:r>
              <a:rPr lang="en-US" dirty="0">
                <a:latin typeface="TheSans-Plain"/>
              </a:rPr>
              <a:t>Determine </a:t>
            </a:r>
            <a:r>
              <a:rPr lang="en-US" dirty="0" smtClean="0">
                <a:latin typeface="TheSans-Plain"/>
              </a:rPr>
              <a:t>an author’s </a:t>
            </a:r>
            <a:r>
              <a:rPr lang="en-US" dirty="0">
                <a:latin typeface="TheSans-Plain"/>
              </a:rPr>
              <a:t>point of view or purpose in a text in </a:t>
            </a:r>
            <a:r>
              <a:rPr lang="en-US" dirty="0" smtClean="0">
                <a:latin typeface="TheSans-Plain"/>
              </a:rPr>
              <a:t>which the </a:t>
            </a:r>
            <a:r>
              <a:rPr lang="en-US" dirty="0">
                <a:latin typeface="TheSans-Plain"/>
              </a:rPr>
              <a:t>rhetoric is particularly effective, </a:t>
            </a:r>
            <a:r>
              <a:rPr lang="en-US" dirty="0" smtClean="0">
                <a:latin typeface="TheSans-Plain"/>
              </a:rPr>
              <a:t>analyzing how </a:t>
            </a:r>
            <a:r>
              <a:rPr lang="en-US" dirty="0">
                <a:latin typeface="TheSans-Plain"/>
              </a:rPr>
              <a:t>style and content contribute to the </a:t>
            </a:r>
            <a:r>
              <a:rPr lang="en-US" dirty="0" smtClean="0">
                <a:latin typeface="TheSans-Plain"/>
              </a:rPr>
              <a:t>power, persuasiveness</a:t>
            </a:r>
            <a:r>
              <a:rPr lang="en-US" dirty="0">
                <a:latin typeface="TheSans-Plain"/>
              </a:rPr>
              <a:t>, or beauty of the text.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RI.11-12. </a:t>
            </a:r>
            <a:r>
              <a:rPr lang="en-US" b="1" dirty="0">
                <a:latin typeface="TheSansBold-Caps"/>
              </a:rPr>
              <a:t>7 </a:t>
            </a:r>
            <a:r>
              <a:rPr lang="en-US" dirty="0" smtClean="0">
                <a:latin typeface="TheSans-Plain"/>
              </a:rPr>
              <a:t>Integrate and </a:t>
            </a:r>
            <a:r>
              <a:rPr lang="en-US" dirty="0">
                <a:latin typeface="TheSans-Plain"/>
              </a:rPr>
              <a:t>evaluate multiple sources of </a:t>
            </a:r>
            <a:r>
              <a:rPr lang="en-US" dirty="0" smtClean="0">
                <a:latin typeface="TheSans-Plain"/>
              </a:rPr>
              <a:t>information presented </a:t>
            </a:r>
            <a:r>
              <a:rPr lang="en-US" dirty="0">
                <a:latin typeface="TheSans-Plain"/>
              </a:rPr>
              <a:t>in different media or formats as well </a:t>
            </a:r>
            <a:r>
              <a:rPr lang="en-US" dirty="0" smtClean="0">
                <a:latin typeface="TheSans-Plain"/>
              </a:rPr>
              <a:t>as in </a:t>
            </a:r>
            <a:r>
              <a:rPr lang="en-US" dirty="0">
                <a:latin typeface="TheSans-Plain"/>
              </a:rPr>
              <a:t>words.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W.11-12. </a:t>
            </a:r>
            <a:r>
              <a:rPr lang="en-US" b="1" dirty="0">
                <a:latin typeface="TheSansBold-Caps"/>
              </a:rPr>
              <a:t>2 </a:t>
            </a:r>
            <a:r>
              <a:rPr lang="en-US" dirty="0">
                <a:latin typeface="TheSans-Plain"/>
              </a:rPr>
              <a:t>Write informative/explanatory </a:t>
            </a:r>
            <a:r>
              <a:rPr lang="en-US" dirty="0" smtClean="0">
                <a:latin typeface="TheSans-Plain"/>
              </a:rPr>
              <a:t>texts to </a:t>
            </a:r>
            <a:r>
              <a:rPr lang="en-US" dirty="0">
                <a:latin typeface="TheSans-Plain"/>
              </a:rPr>
              <a:t>examine and convey complex ideas, </a:t>
            </a:r>
            <a:r>
              <a:rPr lang="en-US" dirty="0" smtClean="0">
                <a:latin typeface="TheSans-Plain"/>
              </a:rPr>
              <a:t>concepts, and </a:t>
            </a:r>
            <a:r>
              <a:rPr lang="en-US" dirty="0">
                <a:latin typeface="TheSans-Plain"/>
              </a:rPr>
              <a:t>information clearly and accurately through </a:t>
            </a:r>
            <a:r>
              <a:rPr lang="en-US" dirty="0" smtClean="0">
                <a:latin typeface="TheSans-Plain"/>
              </a:rPr>
              <a:t>the effective </a:t>
            </a:r>
            <a:r>
              <a:rPr lang="en-US" dirty="0">
                <a:latin typeface="TheSans-Plain"/>
              </a:rPr>
              <a:t>selection, organization, and analysis </a:t>
            </a:r>
            <a:r>
              <a:rPr lang="en-US" dirty="0" smtClean="0">
                <a:latin typeface="TheSans-Plain"/>
              </a:rPr>
              <a:t>of content</a:t>
            </a:r>
            <a:r>
              <a:rPr lang="en-US" dirty="0">
                <a:latin typeface="TheSans-Plain"/>
              </a:rPr>
              <a:t>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W.11-12. </a:t>
            </a:r>
            <a:r>
              <a:rPr lang="en-US" b="1" dirty="0">
                <a:latin typeface="TheSansBold-Caps"/>
              </a:rPr>
              <a:t>2</a:t>
            </a:r>
            <a:r>
              <a:rPr lang="en-US" b="1" dirty="0">
                <a:latin typeface="TheSansBold-Plain"/>
              </a:rPr>
              <a:t>b </a:t>
            </a:r>
            <a:r>
              <a:rPr lang="en-US" dirty="0">
                <a:latin typeface="TheSans-Plain"/>
              </a:rPr>
              <a:t>Develop the topic thoroughly </a:t>
            </a:r>
            <a:r>
              <a:rPr lang="en-US" dirty="0" smtClean="0">
                <a:latin typeface="TheSans-Plain"/>
              </a:rPr>
              <a:t>by selecting </a:t>
            </a:r>
            <a:r>
              <a:rPr lang="en-US" dirty="0">
                <a:latin typeface="TheSans-Plain"/>
              </a:rPr>
              <a:t>the most significant and relevant </a:t>
            </a:r>
            <a:r>
              <a:rPr lang="en-US" dirty="0" smtClean="0">
                <a:latin typeface="TheSans-Plain"/>
              </a:rPr>
              <a:t>facts, concrete </a:t>
            </a:r>
            <a:r>
              <a:rPr lang="en-US" dirty="0">
                <a:latin typeface="TheSans-Plain"/>
              </a:rPr>
              <a:t>details, or quotations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4682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Did YOU know?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3886200" cy="42672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President Barak Obama is the projected winner of the election and will continue to be your President for the next 4 years.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19200"/>
            <a:ext cx="298453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94392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2096</TotalTime>
  <Words>225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November 7, 2012</vt:lpstr>
      <vt:lpstr>November 7, 2012</vt:lpstr>
      <vt:lpstr>Objective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26, 2012</dc:title>
  <dc:creator>Guest</dc:creator>
  <cp:lastModifiedBy>Guest</cp:lastModifiedBy>
  <cp:revision>49</cp:revision>
  <dcterms:created xsi:type="dcterms:W3CDTF">2012-09-26T11:43:43Z</dcterms:created>
  <dcterms:modified xsi:type="dcterms:W3CDTF">2012-11-07T13:22:11Z</dcterms:modified>
</cp:coreProperties>
</file>