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22"/>
  </p:notes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68" r:id="rId14"/>
    <p:sldId id="269" r:id="rId15"/>
    <p:sldId id="270" r:id="rId16"/>
    <p:sldId id="272" r:id="rId17"/>
    <p:sldId id="273" r:id="rId18"/>
    <p:sldId id="271"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195" autoAdjust="0"/>
  </p:normalViewPr>
  <p:slideViewPr>
    <p:cSldViewPr>
      <p:cViewPr varScale="1">
        <p:scale>
          <a:sx n="96" d="100"/>
          <a:sy n="96" d="100"/>
        </p:scale>
        <p:origin x="-704"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A8C974-3374-4B09-94F6-86686864522A}" type="datetimeFigureOut">
              <a:rPr lang="en-US" smtClean="0"/>
              <a:pPr/>
              <a:t>9/4/12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798CCC-0877-4C8C-A3EC-4507C3D7D2B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24951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Louis X loved tennis. Following a particularly exhausting game, Louis drank a large quantity of cooled wine and subsequently died of either pneumonia or pleurisy, although there was also suspicion of poisoning.</a:t>
            </a:r>
          </a:p>
          <a:p>
            <a:r>
              <a:rPr lang="en-US" dirty="0" smtClean="0"/>
              <a:t>Phillip V became ill and died while on campaign in the south of France.</a:t>
            </a:r>
          </a:p>
          <a:p>
            <a:r>
              <a:rPr lang="en-US" dirty="0" smtClean="0"/>
              <a:t>Charles IV just died.  </a:t>
            </a:r>
            <a:endParaRPr lang="en-US" dirty="0"/>
          </a:p>
        </p:txBody>
      </p:sp>
      <p:sp>
        <p:nvSpPr>
          <p:cNvPr id="4" name="Slide Number Placeholder 3"/>
          <p:cNvSpPr>
            <a:spLocks noGrp="1"/>
          </p:cNvSpPr>
          <p:nvPr>
            <p:ph type="sldNum" sz="quarter" idx="10"/>
          </p:nvPr>
        </p:nvSpPr>
        <p:spPr/>
        <p:txBody>
          <a:bodyPr/>
          <a:lstStyle/>
          <a:p>
            <a:fld id="{3E798CCC-0877-4C8C-A3EC-4507C3D7D2BA}"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998073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a pedigree chart for students to refer to.</a:t>
            </a:r>
            <a:endParaRPr lang="en-US" dirty="0"/>
          </a:p>
        </p:txBody>
      </p:sp>
      <p:sp>
        <p:nvSpPr>
          <p:cNvPr id="4" name="Slide Number Placeholder 3"/>
          <p:cNvSpPr>
            <a:spLocks noGrp="1"/>
          </p:cNvSpPr>
          <p:nvPr>
            <p:ph type="sldNum" sz="quarter" idx="10"/>
          </p:nvPr>
        </p:nvSpPr>
        <p:spPr/>
        <p:txBody>
          <a:bodyPr/>
          <a:lstStyle/>
          <a:p>
            <a:fld id="{3E798CCC-0877-4C8C-A3EC-4507C3D7D2BA}"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32818345"/>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Tudor Rose combines both the white of York with the red of Lancaster.</a:t>
            </a:r>
            <a:endParaRPr lang="en-US" dirty="0"/>
          </a:p>
        </p:txBody>
      </p:sp>
      <p:sp>
        <p:nvSpPr>
          <p:cNvPr id="4" name="Slide Number Placeholder 3"/>
          <p:cNvSpPr>
            <a:spLocks noGrp="1"/>
          </p:cNvSpPr>
          <p:nvPr>
            <p:ph type="sldNum" sz="quarter" idx="10"/>
          </p:nvPr>
        </p:nvSpPr>
        <p:spPr/>
        <p:txBody>
          <a:bodyPr/>
          <a:lstStyle/>
          <a:p>
            <a:fld id="{3E798CCC-0877-4C8C-A3EC-4507C3D7D2BA}" type="slidenum">
              <a:rPr lang="en-US" smtClean="0"/>
              <a:pPr/>
              <a:t>19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0371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1A8FCD7-6EF1-4035-A09D-24474135626E}" type="datetimeFigureOut">
              <a:rPr lang="en-US" smtClean="0"/>
              <a:pPr/>
              <a:t>9/4/12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CA3DA76-A7D8-4D93-A1A4-638C7469C6A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A8FCD7-6EF1-4035-A09D-24474135626E}" type="datetimeFigureOut">
              <a:rPr lang="en-US" smtClean="0"/>
              <a:pPr/>
              <a:t>9/4/12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DA76-A7D8-4D93-A1A4-638C7469C6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A8FCD7-6EF1-4035-A09D-24474135626E}" type="datetimeFigureOut">
              <a:rPr lang="en-US" smtClean="0"/>
              <a:pPr/>
              <a:t>9/4/12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DA76-A7D8-4D93-A1A4-638C7469C6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A8FCD7-6EF1-4035-A09D-24474135626E}" type="datetimeFigureOut">
              <a:rPr lang="en-US" smtClean="0"/>
              <a:pPr/>
              <a:t>9/4/12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DA76-A7D8-4D93-A1A4-638C7469C6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A8FCD7-6EF1-4035-A09D-24474135626E}" type="datetimeFigureOut">
              <a:rPr lang="en-US" smtClean="0"/>
              <a:pPr/>
              <a:t>9/4/12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CA3DA76-A7D8-4D93-A1A4-638C7469C6A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A8FCD7-6EF1-4035-A09D-24474135626E}" type="datetimeFigureOut">
              <a:rPr lang="en-US" smtClean="0"/>
              <a:pPr/>
              <a:t>9/4/12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3DA76-A7D8-4D93-A1A4-638C7469C6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1A8FCD7-6EF1-4035-A09D-24474135626E}" type="datetimeFigureOut">
              <a:rPr lang="en-US" smtClean="0"/>
              <a:pPr/>
              <a:t>9/4/12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3DA76-A7D8-4D93-A1A4-638C7469C6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A8FCD7-6EF1-4035-A09D-24474135626E}" type="datetimeFigureOut">
              <a:rPr lang="en-US" smtClean="0"/>
              <a:pPr/>
              <a:t>9/4/12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3DA76-A7D8-4D93-A1A4-638C7469C6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8FCD7-6EF1-4035-A09D-24474135626E}" type="datetimeFigureOut">
              <a:rPr lang="en-US" smtClean="0"/>
              <a:pPr/>
              <a:t>9/4/12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3DA76-A7D8-4D93-A1A4-638C7469C6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A8FCD7-6EF1-4035-A09D-24474135626E}" type="datetimeFigureOut">
              <a:rPr lang="en-US" smtClean="0"/>
              <a:pPr/>
              <a:t>9/4/12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3DA76-A7D8-4D93-A1A4-638C7469C6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A8FCD7-6EF1-4035-A09D-24474135626E}" type="datetimeFigureOut">
              <a:rPr lang="en-US" smtClean="0"/>
              <a:pPr/>
              <a:t>9/4/12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3DA76-A7D8-4D93-A1A4-638C7469C6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1A8FCD7-6EF1-4035-A09D-24474135626E}" type="datetimeFigureOut">
              <a:rPr lang="en-US" smtClean="0"/>
              <a:pPr/>
              <a:t>9/4/12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CA3DA76-A7D8-4D93-A1A4-638C7469C6A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png"/><Relationship Id="rId3"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eg"/><Relationship Id="rId5" Type="http://schemas.openxmlformats.org/officeDocument/2006/relationships/image" Target="../media/image11.jpeg"/><Relationship Id="rId6" Type="http://schemas.openxmlformats.org/officeDocument/2006/relationships/image" Target="../media/image6.jpe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429000"/>
            <a:ext cx="7772400" cy="1470025"/>
          </a:xfrm>
        </p:spPr>
        <p:txBody>
          <a:bodyPr/>
          <a:lstStyle/>
          <a:p>
            <a:r>
              <a:rPr lang="en-US" dirty="0" smtClean="0"/>
              <a:t>Medieval Britain</a:t>
            </a:r>
            <a:endParaRPr lang="en-US" dirty="0"/>
          </a:p>
        </p:txBody>
      </p:sp>
      <p:sp>
        <p:nvSpPr>
          <p:cNvPr id="3" name="Subtitle 2"/>
          <p:cNvSpPr>
            <a:spLocks noGrp="1"/>
          </p:cNvSpPr>
          <p:nvPr>
            <p:ph type="subTitle" idx="1"/>
          </p:nvPr>
        </p:nvSpPr>
        <p:spPr>
          <a:xfrm>
            <a:off x="1447800" y="4876800"/>
            <a:ext cx="6400800" cy="1752600"/>
          </a:xfrm>
        </p:spPr>
        <p:txBody>
          <a:bodyPr/>
          <a:lstStyle/>
          <a:p>
            <a:r>
              <a:rPr lang="en-US" dirty="0" smtClean="0"/>
              <a:t>Historical Tidbits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205976" y="838200"/>
            <a:ext cx="2819399" cy="281939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50257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French</a:t>
            </a:r>
            <a:endParaRPr lang="en-US" dirty="0"/>
          </a:p>
        </p:txBody>
      </p:sp>
      <p:sp>
        <p:nvSpPr>
          <p:cNvPr id="3" name="TextBox 2"/>
          <p:cNvSpPr txBox="1"/>
          <p:nvPr/>
        </p:nvSpPr>
        <p:spPr>
          <a:xfrm>
            <a:off x="685800" y="1524000"/>
            <a:ext cx="7924800" cy="4093428"/>
          </a:xfrm>
          <a:prstGeom prst="rect">
            <a:avLst/>
          </a:prstGeom>
          <a:noFill/>
        </p:spPr>
        <p:txBody>
          <a:bodyPr wrap="square" rtlCol="0">
            <a:spAutoFit/>
          </a:bodyPr>
          <a:lstStyle/>
          <a:p>
            <a:r>
              <a:rPr lang="en-US" sz="2800" dirty="0" smtClean="0"/>
              <a:t>They don’t acknowledge a female as an heir to the throne.  They can’t have a “Queen” of France.  But they do have a few grandsons of past kings hanging around.</a:t>
            </a:r>
          </a:p>
          <a:p>
            <a:endParaRPr lang="en-US" sz="2800" dirty="0"/>
          </a:p>
          <a:p>
            <a:r>
              <a:rPr lang="en-US" sz="2800" dirty="0" smtClean="0"/>
              <a:t>They say that’s a much better claim to the throne than Edward’s, whose claim came through the female line.</a:t>
            </a:r>
          </a:p>
          <a:p>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2395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It’s On!</a:t>
            </a:r>
            <a:endParaRPr lang="en-US" sz="8000" dirty="0"/>
          </a:p>
        </p:txBody>
      </p:sp>
      <p:sp>
        <p:nvSpPr>
          <p:cNvPr id="3" name="TextBox 2"/>
          <p:cNvSpPr txBox="1"/>
          <p:nvPr/>
        </p:nvSpPr>
        <p:spPr>
          <a:xfrm>
            <a:off x="457200" y="1828800"/>
            <a:ext cx="8077200" cy="2308324"/>
          </a:xfrm>
          <a:prstGeom prst="rect">
            <a:avLst/>
          </a:prstGeom>
          <a:noFill/>
        </p:spPr>
        <p:txBody>
          <a:bodyPr wrap="square" rtlCol="0">
            <a:spAutoFit/>
          </a:bodyPr>
          <a:lstStyle/>
          <a:p>
            <a:pPr algn="ctr"/>
            <a:r>
              <a:rPr lang="en-US" sz="4800" dirty="0" smtClean="0"/>
              <a:t>The Hundred Year’s War lasted about 116 years. </a:t>
            </a:r>
          </a:p>
          <a:p>
            <a:pPr algn="ctr"/>
            <a:r>
              <a:rPr lang="en-US" sz="4800" dirty="0" smtClean="0"/>
              <a:t>(1337-1453)</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24128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229600" cy="1143000"/>
          </a:xfrm>
        </p:spPr>
        <p:txBody>
          <a:bodyPr>
            <a:noAutofit/>
          </a:bodyPr>
          <a:lstStyle/>
          <a:p>
            <a:r>
              <a:rPr lang="en-US" sz="6000" dirty="0" smtClean="0"/>
              <a:t>Happy 1453!  Glad all that war stuff is settled. </a:t>
            </a:r>
            <a:endParaRPr lang="en-US" sz="6000" dirty="0"/>
          </a:p>
        </p:txBody>
      </p:sp>
      <p:sp>
        <p:nvSpPr>
          <p:cNvPr id="3" name="TextBox 2"/>
          <p:cNvSpPr txBox="1"/>
          <p:nvPr/>
        </p:nvSpPr>
        <p:spPr>
          <a:xfrm>
            <a:off x="762000" y="4648200"/>
            <a:ext cx="7467600" cy="1200329"/>
          </a:xfrm>
          <a:prstGeom prst="rect">
            <a:avLst/>
          </a:prstGeom>
          <a:noFill/>
        </p:spPr>
        <p:txBody>
          <a:bodyPr wrap="square" rtlCol="0">
            <a:spAutoFit/>
          </a:bodyPr>
          <a:lstStyle/>
          <a:p>
            <a:r>
              <a:rPr lang="en-US" sz="7200" dirty="0" smtClean="0"/>
              <a:t>2 Years Later ….</a:t>
            </a:r>
            <a:endParaRPr lang="en-US" sz="7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8435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 of the Roses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85800" y="1671637"/>
            <a:ext cx="2768666" cy="267176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507054" y="1540724"/>
            <a:ext cx="2874946" cy="2774323"/>
          </a:xfrm>
          <a:prstGeom prst="rect">
            <a:avLst/>
          </a:prstGeom>
        </p:spPr>
      </p:pic>
      <p:sp>
        <p:nvSpPr>
          <p:cNvPr id="5" name="TextBox 4"/>
          <p:cNvSpPr txBox="1"/>
          <p:nvPr/>
        </p:nvSpPr>
        <p:spPr>
          <a:xfrm>
            <a:off x="3962400" y="2590800"/>
            <a:ext cx="1524000" cy="1107996"/>
          </a:xfrm>
          <a:prstGeom prst="rect">
            <a:avLst/>
          </a:prstGeom>
          <a:noFill/>
        </p:spPr>
        <p:txBody>
          <a:bodyPr wrap="square" rtlCol="0">
            <a:spAutoFit/>
          </a:bodyPr>
          <a:lstStyle/>
          <a:p>
            <a:r>
              <a:rPr lang="en-US" sz="6600" dirty="0" smtClean="0"/>
              <a:t>VS.</a:t>
            </a:r>
            <a:endParaRPr lang="en-US" sz="6600" dirty="0"/>
          </a:p>
        </p:txBody>
      </p:sp>
      <p:sp>
        <p:nvSpPr>
          <p:cNvPr id="6" name="TextBox 5"/>
          <p:cNvSpPr txBox="1"/>
          <p:nvPr/>
        </p:nvSpPr>
        <p:spPr>
          <a:xfrm>
            <a:off x="990600" y="4343400"/>
            <a:ext cx="2286000" cy="1569660"/>
          </a:xfrm>
          <a:prstGeom prst="rect">
            <a:avLst/>
          </a:prstGeom>
          <a:noFill/>
        </p:spPr>
        <p:txBody>
          <a:bodyPr wrap="square" rtlCol="0">
            <a:spAutoFit/>
          </a:bodyPr>
          <a:lstStyle/>
          <a:p>
            <a:pPr algn="ctr"/>
            <a:r>
              <a:rPr lang="en-US" sz="4800" dirty="0" smtClean="0"/>
              <a:t>House of York</a:t>
            </a:r>
            <a:endParaRPr lang="en-US" sz="4800" dirty="0"/>
          </a:p>
        </p:txBody>
      </p:sp>
      <p:sp>
        <p:nvSpPr>
          <p:cNvPr id="7" name="TextBox 6"/>
          <p:cNvSpPr txBox="1"/>
          <p:nvPr/>
        </p:nvSpPr>
        <p:spPr>
          <a:xfrm>
            <a:off x="5103628" y="4526662"/>
            <a:ext cx="3276600" cy="1569660"/>
          </a:xfrm>
          <a:prstGeom prst="rect">
            <a:avLst/>
          </a:prstGeom>
          <a:noFill/>
        </p:spPr>
        <p:txBody>
          <a:bodyPr wrap="square" rtlCol="0">
            <a:spAutoFit/>
          </a:bodyPr>
          <a:lstStyle/>
          <a:p>
            <a:pPr algn="ctr"/>
            <a:r>
              <a:rPr lang="en-US" sz="4800" dirty="0" smtClean="0"/>
              <a:t>House of Lancaster</a:t>
            </a:r>
            <a:endParaRPr lang="en-US" sz="4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7592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Briefly:</a:t>
            </a:r>
            <a:endParaRPr lang="en-US" dirty="0"/>
          </a:p>
        </p:txBody>
      </p:sp>
      <p:sp>
        <p:nvSpPr>
          <p:cNvPr id="3" name="TextBox 2"/>
          <p:cNvSpPr txBox="1"/>
          <p:nvPr/>
        </p:nvSpPr>
        <p:spPr>
          <a:xfrm>
            <a:off x="838200" y="1600200"/>
            <a:ext cx="7772400" cy="4401205"/>
          </a:xfrm>
          <a:prstGeom prst="rect">
            <a:avLst/>
          </a:prstGeom>
          <a:noFill/>
        </p:spPr>
        <p:txBody>
          <a:bodyPr wrap="square" rtlCol="0">
            <a:spAutoFit/>
          </a:bodyPr>
          <a:lstStyle/>
          <a:p>
            <a:r>
              <a:rPr lang="en-US" sz="2000" dirty="0" smtClean="0"/>
              <a:t>Henry of Bolingbroke deposed his cousin Richard II and was crowned as Henry IV. Bolingbroke's son Henry V maintained the family's hold on the crown, but when Henry V died, his heir was the infant Henry VI. </a:t>
            </a:r>
          </a:p>
          <a:p>
            <a:endParaRPr lang="en-US" sz="2000" dirty="0"/>
          </a:p>
          <a:p>
            <a:r>
              <a:rPr lang="en-US" sz="2000" dirty="0" smtClean="0"/>
              <a:t>The Lancastrian claim to the throne descended from John of Gaunt, 1st Duke of Lancaster, the fourth son of Edward III. </a:t>
            </a:r>
          </a:p>
          <a:p>
            <a:endParaRPr lang="en-US" sz="2000" dirty="0"/>
          </a:p>
          <a:p>
            <a:r>
              <a:rPr lang="en-US" sz="2000" dirty="0" smtClean="0"/>
              <a:t>Henry VI's right to the crown was challenged by Richard, Duke of York, who could claim descent from Edward's third and fifth sons, Lionel of Antwerp and Edmund of Langley, 1st Duke of York. </a:t>
            </a:r>
          </a:p>
          <a:p>
            <a:endParaRPr lang="en-US" sz="2000" dirty="0"/>
          </a:p>
          <a:p>
            <a:endParaRPr lang="en-US" sz="2000" dirty="0" smtClean="0"/>
          </a:p>
          <a:p>
            <a:r>
              <a:rPr lang="en-US" sz="2000" dirty="0" smtClean="0"/>
              <a:t>(Find and circle all these folks on your handout.)</a:t>
            </a:r>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7624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4343400"/>
            <a:ext cx="8229600" cy="1162050"/>
          </a:xfrm>
        </p:spPr>
        <p:txBody>
          <a:bodyPr>
            <a:noAutofit/>
          </a:bodyPr>
          <a:lstStyle/>
          <a:p>
            <a:pPr algn="r"/>
            <a:r>
              <a:rPr lang="en-US" sz="7200" dirty="0" smtClean="0"/>
              <a:t>Edward IV</a:t>
            </a:r>
            <a:endParaRPr lang="en-US" sz="7200" dirty="0"/>
          </a:p>
        </p:txBody>
      </p:sp>
      <p:sp>
        <p:nvSpPr>
          <p:cNvPr id="5" name="Text Placeholder 4"/>
          <p:cNvSpPr>
            <a:spLocks noGrp="1"/>
          </p:cNvSpPr>
          <p:nvPr>
            <p:ph type="body" idx="2"/>
          </p:nvPr>
        </p:nvSpPr>
        <p:spPr/>
        <p:txBody>
          <a:bodyPr>
            <a:normAutofit/>
          </a:bodyPr>
          <a:lstStyle/>
          <a:p>
            <a:r>
              <a:rPr lang="en-US" dirty="0"/>
              <a:t>Edward </a:t>
            </a:r>
            <a:r>
              <a:rPr lang="en-US" dirty="0" smtClean="0"/>
              <a:t>IV </a:t>
            </a:r>
            <a:r>
              <a:rPr lang="en-US" dirty="0"/>
              <a:t>won complete </a:t>
            </a:r>
            <a:r>
              <a:rPr lang="en-US" dirty="0" smtClean="0"/>
              <a:t>victory at Tewkesbury </a:t>
            </a:r>
            <a:r>
              <a:rPr lang="en-US" dirty="0"/>
              <a:t>(May 1471) where the Lancastrian heir, Edward, Prince of Wales, was executed after the battle. </a:t>
            </a:r>
            <a:r>
              <a:rPr lang="en-US" dirty="0" smtClean="0"/>
              <a:t>Henry VI </a:t>
            </a:r>
            <a:r>
              <a:rPr lang="en-US" dirty="0"/>
              <a:t>was murdered in the Tower of London several days later, ending the direct Lancastrian line of succession</a:t>
            </a:r>
            <a:r>
              <a:rPr lang="en-US" dirty="0" smtClean="0"/>
              <a:t>.</a:t>
            </a:r>
          </a:p>
          <a:p>
            <a:endParaRPr lang="en-US" dirty="0" smtClean="0"/>
          </a:p>
          <a:p>
            <a:r>
              <a:rPr lang="en-US" dirty="0" smtClean="0"/>
              <a:t>(circle and cross out Henry VI and his son Edward, on your handout.)</a:t>
            </a:r>
            <a:endParaRPr lang="en-US" dirty="0"/>
          </a:p>
          <a:p>
            <a:r>
              <a:rPr lang="en-US" dirty="0"/>
              <a:t> </a:t>
            </a:r>
          </a:p>
          <a:p>
            <a:r>
              <a:rPr lang="en-US" dirty="0" smtClean="0"/>
              <a:t>.</a:t>
            </a:r>
            <a:endParaRPr lang="en-US" dirty="0"/>
          </a:p>
          <a:p>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464740" y="457200"/>
            <a:ext cx="5101390" cy="3657600"/>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62555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05400"/>
            <a:ext cx="8382000" cy="1162050"/>
          </a:xfrm>
        </p:spPr>
        <p:txBody>
          <a:bodyPr>
            <a:noAutofit/>
          </a:bodyPr>
          <a:lstStyle/>
          <a:p>
            <a:r>
              <a:rPr lang="en-US" sz="7200" dirty="0" smtClean="0"/>
              <a:t>Richard III</a:t>
            </a:r>
            <a:endParaRPr lang="en-US" sz="7200" dirty="0"/>
          </a:p>
        </p:txBody>
      </p:sp>
      <p:sp>
        <p:nvSpPr>
          <p:cNvPr id="3" name="Text Placeholder 2"/>
          <p:cNvSpPr>
            <a:spLocks noGrp="1"/>
          </p:cNvSpPr>
          <p:nvPr>
            <p:ph type="body" idx="2"/>
          </p:nvPr>
        </p:nvSpPr>
        <p:spPr>
          <a:xfrm>
            <a:off x="457200" y="533400"/>
            <a:ext cx="3962400" cy="4602163"/>
          </a:xfrm>
        </p:spPr>
        <p:txBody>
          <a:bodyPr>
            <a:normAutofit lnSpcReduction="10000"/>
          </a:bodyPr>
          <a:lstStyle/>
          <a:p>
            <a:pPr algn="r"/>
            <a:r>
              <a:rPr lang="en-US" sz="2400" dirty="0"/>
              <a:t>King Edward died unexpectedly in 1483. His surviving brother, Richard of Gloucester, first tried to become ruler during the minority of Edward's son, Edward V, but then just seized the throne for himself. </a:t>
            </a:r>
            <a:endParaRPr lang="en-US" sz="2400" dirty="0" smtClean="0"/>
          </a:p>
          <a:p>
            <a:pPr algn="r"/>
            <a:endParaRPr lang="en-US" sz="2400" dirty="0"/>
          </a:p>
          <a:p>
            <a:pPr algn="r"/>
            <a:r>
              <a:rPr lang="en-US" sz="2400" dirty="0" smtClean="0"/>
              <a:t>Of course, he had a few nephews to get rid of.</a:t>
            </a:r>
            <a:endParaRPr lang="en-US" sz="2400" dirty="0"/>
          </a:p>
          <a:p>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876800" y="457200"/>
            <a:ext cx="3656013" cy="5513987"/>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3539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2393950"/>
          </a:xfrm>
        </p:spPr>
        <p:txBody>
          <a:bodyPr>
            <a:noAutofit/>
          </a:bodyPr>
          <a:lstStyle/>
          <a:p>
            <a:pPr algn="r"/>
            <a:r>
              <a:rPr lang="en-US" sz="4400" dirty="0" smtClean="0"/>
              <a:t>The Princes in the Tower</a:t>
            </a:r>
            <a:endParaRPr lang="en-US" sz="4400" dirty="0"/>
          </a:p>
        </p:txBody>
      </p:sp>
      <p:sp>
        <p:nvSpPr>
          <p:cNvPr id="3" name="Text Placeholder 2"/>
          <p:cNvSpPr>
            <a:spLocks noGrp="1"/>
          </p:cNvSpPr>
          <p:nvPr>
            <p:ph type="body" idx="2"/>
          </p:nvPr>
        </p:nvSpPr>
        <p:spPr>
          <a:xfrm>
            <a:off x="457200" y="2743201"/>
            <a:ext cx="3008313" cy="3581400"/>
          </a:xfrm>
        </p:spPr>
        <p:txBody>
          <a:bodyPr>
            <a:normAutofit lnSpcReduction="10000"/>
          </a:bodyPr>
          <a:lstStyle/>
          <a:p>
            <a:pPr algn="r"/>
            <a:r>
              <a:rPr lang="en-US" sz="2400" dirty="0" smtClean="0"/>
              <a:t>To “protect” his nephews from harm, Richard III had them taken from their mother and put in the Tower of London.  They were 10 and 13.  They were never seen again.</a:t>
            </a:r>
            <a:endParaRPr lang="en-US" sz="24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343400" y="228600"/>
            <a:ext cx="3952875" cy="6162892"/>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12616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648200"/>
            <a:ext cx="8305800" cy="1162050"/>
          </a:xfrm>
        </p:spPr>
        <p:txBody>
          <a:bodyPr>
            <a:normAutofit/>
          </a:bodyPr>
          <a:lstStyle/>
          <a:p>
            <a:pPr algn="ctr"/>
            <a:r>
              <a:rPr lang="en-US" sz="6600" dirty="0" smtClean="0"/>
              <a:t>Bosworth Field</a:t>
            </a:r>
            <a:endParaRPr lang="en-US" sz="6600" dirty="0"/>
          </a:p>
        </p:txBody>
      </p:sp>
      <p:sp>
        <p:nvSpPr>
          <p:cNvPr id="3" name="Text Placeholder 2"/>
          <p:cNvSpPr>
            <a:spLocks noGrp="1"/>
          </p:cNvSpPr>
          <p:nvPr>
            <p:ph type="body" idx="2"/>
          </p:nvPr>
        </p:nvSpPr>
        <p:spPr>
          <a:xfrm>
            <a:off x="457200" y="533400"/>
            <a:ext cx="2667000" cy="4602163"/>
          </a:xfrm>
        </p:spPr>
        <p:txBody>
          <a:bodyPr>
            <a:normAutofit/>
          </a:bodyPr>
          <a:lstStyle/>
          <a:p>
            <a:pPr algn="r"/>
            <a:r>
              <a:rPr lang="en-US" sz="1800" dirty="0" smtClean="0"/>
              <a:t>This was the last battle on English soil that was fought by Knights in armor.</a:t>
            </a:r>
          </a:p>
          <a:p>
            <a:pPr algn="r"/>
            <a:r>
              <a:rPr lang="en-US" sz="1800" dirty="0" smtClean="0"/>
              <a:t>Richard III didn’t do so well, and was killed by forces led by Henry Tudor. </a:t>
            </a:r>
          </a:p>
          <a:p>
            <a:pPr algn="r"/>
            <a:endParaRPr lang="en-US" sz="1800" dirty="0"/>
          </a:p>
          <a:p>
            <a:pPr algn="r"/>
            <a:r>
              <a:rPr lang="en-US" sz="1800" dirty="0" smtClean="0"/>
              <a:t>(cross off Richard III from your handout, and circle Henry Tudor)</a:t>
            </a:r>
            <a:endParaRPr lang="en-US" sz="18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338696" y="515218"/>
            <a:ext cx="5424304" cy="3551163"/>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78192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Henry Tudor</a:t>
            </a:r>
            <a:r>
              <a:rPr lang="en-US" dirty="0" smtClean="0"/>
              <a:t/>
            </a:r>
            <a:br>
              <a:rPr lang="en-US" dirty="0" smtClean="0"/>
            </a:br>
            <a:endParaRPr lang="en-US" dirty="0"/>
          </a:p>
        </p:txBody>
      </p:sp>
      <p:sp>
        <p:nvSpPr>
          <p:cNvPr id="3" name="Text Placeholder 2"/>
          <p:cNvSpPr>
            <a:spLocks noGrp="1"/>
          </p:cNvSpPr>
          <p:nvPr>
            <p:ph type="body" idx="2"/>
          </p:nvPr>
        </p:nvSpPr>
        <p:spPr/>
        <p:txBody>
          <a:bodyPr>
            <a:normAutofit fontScale="92500"/>
          </a:bodyPr>
          <a:lstStyle/>
          <a:p>
            <a:pPr algn="r"/>
            <a:r>
              <a:rPr lang="en-US" sz="2400" dirty="0" smtClean="0"/>
              <a:t>As soon as Henry Tudor won, he married Princess Elizabeth, the oldest child of the last York King, if you don’t count her uncle, Richard III.  Since the Tudors had a claim to the throne through the Lancaster side, the warring family was finally reunited.</a:t>
            </a:r>
            <a:endParaRPr lang="en-US" sz="2400"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599686" y="663243"/>
            <a:ext cx="5163314" cy="4975557"/>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2006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US" dirty="0" smtClean="0"/>
              <a:t>Edward I</a:t>
            </a:r>
            <a:br>
              <a:rPr lang="en-US" dirty="0" smtClean="0"/>
            </a:br>
            <a:r>
              <a:rPr lang="en-US" dirty="0" smtClean="0"/>
              <a:t>and Queen Eleanor</a:t>
            </a:r>
            <a:endParaRPr lang="en-US" dirty="0"/>
          </a:p>
        </p:txBody>
      </p:sp>
      <p:sp>
        <p:nvSpPr>
          <p:cNvPr id="6" name="Text Placeholder 5"/>
          <p:cNvSpPr>
            <a:spLocks noGrp="1"/>
          </p:cNvSpPr>
          <p:nvPr>
            <p:ph type="body" idx="2"/>
          </p:nvPr>
        </p:nvSpPr>
        <p:spPr/>
        <p:txBody>
          <a:bodyPr>
            <a:normAutofit fontScale="85000" lnSpcReduction="10000"/>
          </a:bodyPr>
          <a:lstStyle/>
          <a:p>
            <a:pPr algn="r"/>
            <a:r>
              <a:rPr lang="en-US" sz="2800" dirty="0" smtClean="0"/>
              <a:t>When his queen dies in northern England in 1290, the body is taken  back to London.  He has monuments erected at every town the procession stopped at for the night.  The monuments are referred to as “Eleanor Crosses.”</a:t>
            </a:r>
            <a:endParaRPr lang="en-US" sz="2800"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635230" y="243454"/>
            <a:ext cx="4746770" cy="6233546"/>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84405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0"/>
            <a:ext cx="8458200" cy="1295400"/>
          </a:xfrm>
        </p:spPr>
        <p:txBody>
          <a:bodyPr>
            <a:noAutofit/>
          </a:bodyPr>
          <a:lstStyle/>
          <a:p>
            <a:pPr algn="ctr"/>
            <a:r>
              <a:rPr lang="en-US" sz="3600" dirty="0" smtClean="0"/>
              <a:t>The son of Elizabeth of York and Henry Tudor became Henry VIII</a:t>
            </a:r>
            <a:endParaRPr lang="en-US" sz="36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088858" y="810005"/>
            <a:ext cx="6988342" cy="4371595"/>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43546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dirty="0" smtClean="0"/>
              <a:t>A deep and abiding love</a:t>
            </a:r>
            <a:endParaRPr lang="en-US" sz="2800" dirty="0"/>
          </a:p>
        </p:txBody>
      </p:sp>
      <p:sp>
        <p:nvSpPr>
          <p:cNvPr id="3" name="Text Placeholder 2"/>
          <p:cNvSpPr>
            <a:spLocks noGrp="1"/>
          </p:cNvSpPr>
          <p:nvPr>
            <p:ph type="body" idx="2"/>
          </p:nvPr>
        </p:nvSpPr>
        <p:spPr/>
        <p:txBody>
          <a:bodyPr>
            <a:normAutofit/>
          </a:bodyPr>
          <a:lstStyle/>
          <a:p>
            <a:pPr algn="r"/>
            <a:r>
              <a:rPr lang="en-US" sz="2400" dirty="0" smtClean="0"/>
              <a:t>The king wrote letters to archbishops, seeking </a:t>
            </a:r>
            <a:r>
              <a:rPr lang="en-US" sz="2400" dirty="0"/>
              <a:t>prayers for the soul of the wife "whom living we dearly cherished, and whom dead we cannot cease to love.".</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114800" y="62388"/>
            <a:ext cx="4114800" cy="6748273"/>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99912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09600"/>
            <a:ext cx="8229600" cy="2209800"/>
          </a:xfrm>
        </p:spPr>
        <p:txBody>
          <a:bodyPr>
            <a:normAutofit/>
          </a:bodyPr>
          <a:lstStyle/>
          <a:p>
            <a:r>
              <a:rPr lang="en-US" dirty="0" smtClean="0"/>
              <a:t>What a great family, right?</a:t>
            </a:r>
            <a:br>
              <a:rPr lang="en-US" dirty="0" smtClean="0"/>
            </a:br>
            <a:r>
              <a:rPr lang="en-US" dirty="0" smtClean="0"/>
              <a:t>Not exactly.</a:t>
            </a:r>
            <a:endParaRPr lang="en-US" dirty="0"/>
          </a:p>
        </p:txBody>
      </p:sp>
      <p:sp>
        <p:nvSpPr>
          <p:cNvPr id="6" name="TextBox 5"/>
          <p:cNvSpPr txBox="1"/>
          <p:nvPr/>
        </p:nvSpPr>
        <p:spPr>
          <a:xfrm>
            <a:off x="1143000" y="3048000"/>
            <a:ext cx="7391400" cy="954107"/>
          </a:xfrm>
          <a:prstGeom prst="rect">
            <a:avLst/>
          </a:prstGeom>
          <a:noFill/>
        </p:spPr>
        <p:txBody>
          <a:bodyPr wrap="square" rtlCol="0">
            <a:spAutoFit/>
          </a:bodyPr>
          <a:lstStyle/>
          <a:p>
            <a:r>
              <a:rPr lang="en-US" sz="2800" dirty="0" smtClean="0"/>
              <a:t>Edward I’s son, Edward II, married Isabella, a princess of France.  Her dad was the king.</a:t>
            </a:r>
            <a:endParaRPr lang="en-US" sz="2800" dirty="0"/>
          </a:p>
        </p:txBody>
      </p:sp>
      <p:pic>
        <p:nvPicPr>
          <p:cNvPr id="7" name="Picture 6"/>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96000" y="4191000"/>
            <a:ext cx="2076450" cy="22098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2549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normAutofit/>
          </a:bodyPr>
          <a:lstStyle/>
          <a:p>
            <a:r>
              <a:rPr lang="en-US" dirty="0" smtClean="0"/>
              <a:t>Their marriage wasn’t quite as happy as Edward’s parents’.  Isabella was called “The She-Wolf of France” and was suspected of having a hand in her husband’s imprisonment and death.</a:t>
            </a:r>
            <a:br>
              <a:rPr lang="en-US" dirty="0" smtClean="0"/>
            </a:b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505200" y="4876800"/>
            <a:ext cx="2762250" cy="165735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5239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that’s OK!  Her son, Edward III, can now become king!</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825750" y="1802548"/>
            <a:ext cx="3492500" cy="440055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72185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35362"/>
          </a:xfrm>
        </p:spPr>
        <p:txBody>
          <a:bodyPr>
            <a:normAutofit/>
          </a:bodyPr>
          <a:lstStyle/>
          <a:p>
            <a:r>
              <a:rPr lang="en-US" sz="6000" dirty="0" smtClean="0"/>
              <a:t>But there’s a problem back in France.</a:t>
            </a:r>
            <a:endParaRPr lang="en-US" sz="6000" dirty="0"/>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981200" y="3276600"/>
            <a:ext cx="4974838" cy="3298534"/>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621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08879" y="1219200"/>
            <a:ext cx="8474925" cy="4343399"/>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851336" y="720064"/>
            <a:ext cx="796295" cy="690563"/>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851336" y="720064"/>
            <a:ext cx="811004" cy="89058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868816" y="1720773"/>
            <a:ext cx="809153" cy="701714"/>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868816" y="1720773"/>
            <a:ext cx="866775" cy="951832"/>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9600" y="3124200"/>
            <a:ext cx="796295" cy="690563"/>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9601" y="3114501"/>
            <a:ext cx="772130" cy="847899"/>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905000" y="3045617"/>
            <a:ext cx="796295" cy="690563"/>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905000" y="3045617"/>
            <a:ext cx="790575" cy="868155"/>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424237" y="2994194"/>
            <a:ext cx="842963" cy="731034"/>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367679" y="2865950"/>
            <a:ext cx="864026" cy="948814"/>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76921" y="3057000"/>
            <a:ext cx="1455466" cy="873280"/>
          </a:xfrm>
          <a:prstGeom prst="rect">
            <a:avLst/>
          </a:prstGeom>
        </p:spPr>
      </p:pic>
      <p:sp>
        <p:nvSpPr>
          <p:cNvPr id="16" name="Oval Callout 15"/>
          <p:cNvSpPr/>
          <p:nvPr/>
        </p:nvSpPr>
        <p:spPr>
          <a:xfrm>
            <a:off x="5638800" y="1720773"/>
            <a:ext cx="1828800" cy="1145177"/>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943600" y="2071630"/>
            <a:ext cx="1295400" cy="523220"/>
          </a:xfrm>
          <a:prstGeom prst="rect">
            <a:avLst/>
          </a:prstGeom>
          <a:noFill/>
        </p:spPr>
        <p:txBody>
          <a:bodyPr wrap="square" rtlCol="0">
            <a:spAutoFit/>
          </a:bodyPr>
          <a:lstStyle/>
          <a:p>
            <a:r>
              <a:rPr lang="en-US" sz="2800" dirty="0" smtClean="0"/>
              <a:t>MINE!</a:t>
            </a:r>
            <a:endParaRPr lang="en-US" sz="2800" dirty="0"/>
          </a:p>
        </p:txBody>
      </p:sp>
      <p:sp>
        <p:nvSpPr>
          <p:cNvPr id="18" name="Oval Callout 17"/>
          <p:cNvSpPr/>
          <p:nvPr/>
        </p:nvSpPr>
        <p:spPr>
          <a:xfrm>
            <a:off x="4267200" y="1219201"/>
            <a:ext cx="3352800" cy="3200400"/>
          </a:xfrm>
          <a:prstGeom prst="wedgeEllipseCallout">
            <a:avLst/>
          </a:prstGeom>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592444" y="1610652"/>
            <a:ext cx="2971800" cy="2123658"/>
          </a:xfrm>
          <a:prstGeom prst="rect">
            <a:avLst/>
          </a:prstGeom>
          <a:noFill/>
        </p:spPr>
        <p:txBody>
          <a:bodyPr wrap="square" rtlCol="0">
            <a:spAutoFit/>
          </a:bodyPr>
          <a:lstStyle/>
          <a:p>
            <a:pPr algn="ctr"/>
            <a:r>
              <a:rPr lang="en-US" sz="4400" dirty="0" smtClean="0"/>
              <a:t>NO!!!! Girls have cooties!!!!</a:t>
            </a:r>
            <a:endParaRPr lang="en-US" sz="4400" dirty="0"/>
          </a:p>
        </p:txBody>
      </p:sp>
      <p:pic>
        <p:nvPicPr>
          <p:cNvPr id="20" name="Picture 19"/>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239813" y="3223721"/>
            <a:ext cx="1381125" cy="119773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481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additive="base">
                                        <p:cTn id="56" dur="500" fill="hold"/>
                                        <p:tgtEl>
                                          <p:spTgt spid="17"/>
                                        </p:tgtEl>
                                        <p:attrNameLst>
                                          <p:attrName>ppt_x</p:attrName>
                                        </p:attrNameLst>
                                      </p:cBhvr>
                                      <p:tavLst>
                                        <p:tav tm="0">
                                          <p:val>
                                            <p:strVal val="#ppt_x"/>
                                          </p:val>
                                        </p:tav>
                                        <p:tav tm="100000">
                                          <p:val>
                                            <p:strVal val="#ppt_x"/>
                                          </p:val>
                                        </p:tav>
                                      </p:tavLst>
                                    </p:anim>
                                    <p:anim calcmode="lin" valueType="num">
                                      <p:cBhvr additive="base">
                                        <p:cTn id="5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9">
                                            <p:txEl>
                                              <p:pRg st="0" end="0"/>
                                            </p:txEl>
                                          </p:spTgt>
                                        </p:tgtEl>
                                        <p:attrNameLst>
                                          <p:attrName>style.visibility</p:attrName>
                                        </p:attrNameLst>
                                      </p:cBhvr>
                                      <p:to>
                                        <p:strVal val="visible"/>
                                      </p:to>
                                    </p:set>
                                    <p:animEffect transition="in" filter="fade">
                                      <p:cBhvr>
                                        <p:cTn id="66" dur="500"/>
                                        <p:tgtEl>
                                          <p:spTgt spid="19">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8"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Edward III </a:t>
            </a:r>
            <a:endParaRPr lang="en-US" dirty="0"/>
          </a:p>
        </p:txBody>
      </p:sp>
      <p:sp>
        <p:nvSpPr>
          <p:cNvPr id="3" name="TextBox 2"/>
          <p:cNvSpPr txBox="1"/>
          <p:nvPr/>
        </p:nvSpPr>
        <p:spPr>
          <a:xfrm>
            <a:off x="762000" y="2057400"/>
            <a:ext cx="7924800" cy="2800767"/>
          </a:xfrm>
          <a:prstGeom prst="rect">
            <a:avLst/>
          </a:prstGeom>
          <a:noFill/>
        </p:spPr>
        <p:txBody>
          <a:bodyPr wrap="square" rtlCol="0">
            <a:spAutoFit/>
          </a:bodyPr>
          <a:lstStyle/>
          <a:p>
            <a:pPr algn="ctr"/>
            <a:r>
              <a:rPr lang="en-US" sz="4400" dirty="0" smtClean="0"/>
              <a:t>He decided that his claim to the French throne was better than the current king, so he started the fight.</a:t>
            </a:r>
            <a:endParaRPr lang="en-US" sz="4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43569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186</TotalTime>
  <Words>810</Words>
  <Application>Microsoft Office PowerPoint</Application>
  <PresentationFormat>On-screen Show (4:3)</PresentationFormat>
  <Paragraphs>65</Paragraphs>
  <Slides>20</Slides>
  <Notes>3</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Apex</vt:lpstr>
      <vt:lpstr>Medieval Britain</vt:lpstr>
      <vt:lpstr>Edward I and Queen Eleanor</vt:lpstr>
      <vt:lpstr>A deep and abiding love</vt:lpstr>
      <vt:lpstr>What a great family, right? Not exactly.</vt:lpstr>
      <vt:lpstr>Their marriage wasn’t quite as happy as Edward’s parents’.  Isabella was called “The She-Wolf of France” and was suspected of having a hand in her husband’s imprisonment and death. </vt:lpstr>
      <vt:lpstr>But that’s OK!  Her son, Edward III, can now become king!</vt:lpstr>
      <vt:lpstr>But there’s a problem back in France.</vt:lpstr>
      <vt:lpstr>Slide 8</vt:lpstr>
      <vt:lpstr>Edward III </vt:lpstr>
      <vt:lpstr>The French</vt:lpstr>
      <vt:lpstr>It’s On!</vt:lpstr>
      <vt:lpstr>Happy 1453!  Glad all that war stuff is settled. </vt:lpstr>
      <vt:lpstr>The War of the Roses</vt:lpstr>
      <vt:lpstr>Briefly:</vt:lpstr>
      <vt:lpstr>Edward IV</vt:lpstr>
      <vt:lpstr>Richard III</vt:lpstr>
      <vt:lpstr>The Princes in the Tower</vt:lpstr>
      <vt:lpstr>Bosworth Field</vt:lpstr>
      <vt:lpstr>Henry Tudor </vt:lpstr>
      <vt:lpstr>The son of Elizabeth of York and Henry Tudor became Henry VIII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Medieval Britain</dc:title>
  <dc:creator>Owner</dc:creator>
  <cp:lastModifiedBy>Tammy Ahearne</cp:lastModifiedBy>
  <cp:revision>15</cp:revision>
  <dcterms:created xsi:type="dcterms:W3CDTF">2012-09-04T23:38:53Z</dcterms:created>
  <dcterms:modified xsi:type="dcterms:W3CDTF">2012-09-04T23:44:54Z</dcterms:modified>
</cp:coreProperties>
</file>